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25"/>
  </p:notesMasterIdLst>
  <p:handoutMasterIdLst>
    <p:handoutMasterId r:id="rId26"/>
  </p:handoutMasterIdLst>
  <p:sldIdLst>
    <p:sldId id="501" r:id="rId2"/>
    <p:sldId id="669" r:id="rId3"/>
    <p:sldId id="671" r:id="rId4"/>
    <p:sldId id="673" r:id="rId5"/>
    <p:sldId id="674" r:id="rId6"/>
    <p:sldId id="675" r:id="rId7"/>
    <p:sldId id="655" r:id="rId8"/>
    <p:sldId id="676" r:id="rId9"/>
    <p:sldId id="677" r:id="rId10"/>
    <p:sldId id="684" r:id="rId11"/>
    <p:sldId id="678" r:id="rId12"/>
    <p:sldId id="679" r:id="rId13"/>
    <p:sldId id="663" r:id="rId14"/>
    <p:sldId id="681" r:id="rId15"/>
    <p:sldId id="682" r:id="rId16"/>
    <p:sldId id="683" r:id="rId17"/>
    <p:sldId id="680" r:id="rId18"/>
    <p:sldId id="664" r:id="rId19"/>
    <p:sldId id="687" r:id="rId20"/>
    <p:sldId id="685" r:id="rId21"/>
    <p:sldId id="688" r:id="rId22"/>
    <p:sldId id="647" r:id="rId23"/>
    <p:sldId id="665" r:id="rId24"/>
  </p:sldIdLst>
  <p:sldSz cx="9144000" cy="6858000" type="screen4x3"/>
  <p:notesSz cx="6669088" cy="98726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9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66"/>
    <a:srgbClr val="EC1EC0"/>
    <a:srgbClr val="2BDD1D"/>
    <a:srgbClr val="F16B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51" autoAdjust="0"/>
    <p:restoredTop sz="87931" autoAdjust="0"/>
  </p:normalViewPr>
  <p:slideViewPr>
    <p:cSldViewPr snapToGrid="0" snapToObjects="1">
      <p:cViewPr varScale="1">
        <p:scale>
          <a:sx n="75" d="100"/>
          <a:sy n="75" d="100"/>
        </p:scale>
        <p:origin x="1416" y="53"/>
      </p:cViewPr>
      <p:guideLst>
        <p:guide orient="horz" pos="2136"/>
        <p:guide pos="290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EA3FA5-83E5-4D7A-A128-8CEFDDB853DC}" type="datetimeFigureOut">
              <a:rPr lang="en-US" smtClean="0"/>
              <a:t>18-Sep-18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9"/>
            <a:ext cx="2889938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77607" y="9377319"/>
            <a:ext cx="2889938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B6C86-5894-41C8-BA97-278F62DE94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0115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889938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7607" y="2"/>
            <a:ext cx="2889938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36AC-C8C0-4342-90F1-0B24BE3DE431}" type="datetimeFigureOut">
              <a:rPr lang="nl-NL" smtClean="0"/>
              <a:pPr/>
              <a:t>18-9-2018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6775" y="739775"/>
            <a:ext cx="4935538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909" y="4689515"/>
            <a:ext cx="5335270" cy="4442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8"/>
            <a:ext cx="2889938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7607" y="9377318"/>
            <a:ext cx="2889938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5EF57-9E8D-470C-BF28-D9E0E369C839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1048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5EF57-9E8D-470C-BF28-D9E0E369C839}" type="slidenum">
              <a:rPr lang="nl-NL" smtClean="0"/>
              <a:pPr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2665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5EF57-9E8D-470C-BF28-D9E0E369C839}" type="slidenum">
              <a:rPr lang="nl-NL" smtClean="0"/>
              <a:pPr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2086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5EF57-9E8D-470C-BF28-D9E0E369C839}" type="slidenum">
              <a:rPr lang="nl-NL" smtClean="0"/>
              <a:pPr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1996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5EF57-9E8D-470C-BF28-D9E0E369C839}" type="slidenum">
              <a:rPr lang="nl-NL" smtClean="0"/>
              <a:pPr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98412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5EF57-9E8D-470C-BF28-D9E0E369C839}" type="slidenum">
              <a:rPr lang="nl-NL" smtClean="0"/>
              <a:pPr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7713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5EF57-9E8D-470C-BF28-D9E0E369C839}" type="slidenum">
              <a:rPr lang="nl-NL" smtClean="0"/>
              <a:pPr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4247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5EF57-9E8D-470C-BF28-D9E0E369C839}" type="slidenum">
              <a:rPr lang="nl-NL" smtClean="0"/>
              <a:pPr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4015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5EF57-9E8D-470C-BF28-D9E0E369C839}" type="slidenum">
              <a:rPr lang="nl-NL" smtClean="0"/>
              <a:pPr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8817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5EF57-9E8D-470C-BF28-D9E0E369C839}" type="slidenum">
              <a:rPr lang="nl-NL" smtClean="0"/>
              <a:pPr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635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5EF57-9E8D-470C-BF28-D9E0E369C839}" type="slidenum">
              <a:rPr lang="nl-NL" smtClean="0"/>
              <a:pPr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5293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lauw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>
              <a:gd name="T0" fmla="*/ 2161 w 2161"/>
              <a:gd name="T1" fmla="*/ 712 h 712"/>
              <a:gd name="T2" fmla="*/ 329 w 2161"/>
              <a:gd name="T3" fmla="*/ 712 h 712"/>
              <a:gd name="T4" fmla="*/ 0 w 2161"/>
              <a:gd name="T5" fmla="*/ 392 h 712"/>
              <a:gd name="T6" fmla="*/ 0 w 2161"/>
              <a:gd name="T7" fmla="*/ 0 h 712"/>
              <a:gd name="T8" fmla="*/ 2161 w 2161"/>
              <a:gd name="T9" fmla="*/ 0 h 712"/>
              <a:gd name="T10" fmla="*/ 2161 w 2161"/>
              <a:gd name="T11" fmla="*/ 712 h 7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tx2">
              <a:alpha val="70195"/>
            </a:schemeClr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6" name="Picture 5" descr="02-UTI_Basisvormen_powerpoint_05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353300" y="6035675"/>
            <a:ext cx="14986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02-UTI_Basisvormen_powerpoint_03.png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3236" y="1476743"/>
            <a:ext cx="4279900" cy="1470025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4764427" y="2832028"/>
            <a:ext cx="4403052" cy="458714"/>
          </a:xfrm>
        </p:spPr>
        <p:txBody>
          <a:bodyPr>
            <a:normAutofit/>
          </a:bodyPr>
          <a:lstStyle>
            <a:lvl1pPr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en afbeeld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/>
          <p:cNvSpPr>
            <a:spLocks/>
          </p:cNvSpPr>
          <p:nvPr/>
        </p:nvSpPr>
        <p:spPr bwMode="auto">
          <a:xfrm>
            <a:off x="0" y="477838"/>
            <a:ext cx="9144000" cy="6380162"/>
          </a:xfrm>
          <a:custGeom>
            <a:avLst/>
            <a:gdLst>
              <a:gd name="T0" fmla="*/ 192 w 3841"/>
              <a:gd name="T1" fmla="*/ 200 h 2680"/>
              <a:gd name="T2" fmla="*/ 0 w 3841"/>
              <a:gd name="T3" fmla="*/ 0 h 2680"/>
              <a:gd name="T4" fmla="*/ 0 w 3841"/>
              <a:gd name="T5" fmla="*/ 2680 h 2680"/>
              <a:gd name="T6" fmla="*/ 3841 w 3841"/>
              <a:gd name="T7" fmla="*/ 2680 h 2680"/>
              <a:gd name="T8" fmla="*/ 3841 w 3841"/>
              <a:gd name="T9" fmla="*/ 200 h 2680"/>
              <a:gd name="T10" fmla="*/ 192 w 3841"/>
              <a:gd name="T11" fmla="*/ 200 h 26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841" h="2680">
                <a:moveTo>
                  <a:pt x="192" y="200"/>
                </a:moveTo>
                <a:lnTo>
                  <a:pt x="0" y="0"/>
                </a:lnTo>
                <a:lnTo>
                  <a:pt x="0" y="2680"/>
                </a:lnTo>
                <a:lnTo>
                  <a:pt x="3841" y="2680"/>
                </a:lnTo>
                <a:lnTo>
                  <a:pt x="3841" y="200"/>
                </a:lnTo>
                <a:lnTo>
                  <a:pt x="192" y="200"/>
                </a:lnTo>
                <a:close/>
              </a:path>
            </a:pathLst>
          </a:custGeom>
          <a:solidFill>
            <a:srgbClr val="FFFFFF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pic>
        <p:nvPicPr>
          <p:cNvPr id="6" name="Picture 4" descr="02-UTI_Basisvormen_powerpoint_03.pn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34800"/>
            <a:ext cx="4038600" cy="4678638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2000"/>
            </a:lvl1pPr>
            <a:lvl2pPr>
              <a:spcAft>
                <a:spcPts val="600"/>
              </a:spcAft>
              <a:defRPr sz="2000"/>
            </a:lvl2pPr>
            <a:lvl3pPr>
              <a:spcAft>
                <a:spcPts val="600"/>
              </a:spcAft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7" name="Picture Placeholder 36"/>
          <p:cNvSpPr>
            <a:spLocks noGrp="1"/>
          </p:cNvSpPr>
          <p:nvPr>
            <p:ph type="pic" sz="quarter" idx="13"/>
          </p:nvPr>
        </p:nvSpPr>
        <p:spPr>
          <a:xfrm>
            <a:off x="4986868" y="950913"/>
            <a:ext cx="4157132" cy="4962525"/>
          </a:xfrm>
        </p:spPr>
        <p:txBody>
          <a:bodyPr rtlCol="0">
            <a:normAutofit/>
          </a:bodyPr>
          <a:lstStyle/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6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18-Sep-18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gro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>
              <a:gd name="T0" fmla="*/ 2161 w 2161"/>
              <a:gd name="T1" fmla="*/ 712 h 712"/>
              <a:gd name="T2" fmla="*/ 329 w 2161"/>
              <a:gd name="T3" fmla="*/ 712 h 712"/>
              <a:gd name="T4" fmla="*/ 0 w 2161"/>
              <a:gd name="T5" fmla="*/ 392 h 712"/>
              <a:gd name="T6" fmla="*/ 0 w 2161"/>
              <a:gd name="T7" fmla="*/ 0 h 712"/>
              <a:gd name="T8" fmla="*/ 2161 w 2161"/>
              <a:gd name="T9" fmla="*/ 0 h 712"/>
              <a:gd name="T10" fmla="*/ 2161 w 2161"/>
              <a:gd name="T11" fmla="*/ 712 h 7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bg1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94901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722602" y="1963618"/>
            <a:ext cx="4386263" cy="1208134"/>
          </a:xfrm>
        </p:spPr>
        <p:txBody>
          <a:bodyPr>
            <a:normAutofit/>
          </a:bodyPr>
          <a:lstStyle>
            <a:lvl1pPr>
              <a:buFontTx/>
              <a:buNone/>
              <a:defRPr sz="3200">
                <a:solidFill>
                  <a:srgbClr val="00336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6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18-Sep-18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en grafie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/>
          <p:cNvSpPr>
            <a:spLocks/>
          </p:cNvSpPr>
          <p:nvPr/>
        </p:nvSpPr>
        <p:spPr bwMode="auto">
          <a:xfrm>
            <a:off x="0" y="477838"/>
            <a:ext cx="9144000" cy="6380162"/>
          </a:xfrm>
          <a:custGeom>
            <a:avLst/>
            <a:gdLst>
              <a:gd name="T0" fmla="*/ 192 w 3841"/>
              <a:gd name="T1" fmla="*/ 200 h 2680"/>
              <a:gd name="T2" fmla="*/ 0 w 3841"/>
              <a:gd name="T3" fmla="*/ 0 h 2680"/>
              <a:gd name="T4" fmla="*/ 0 w 3841"/>
              <a:gd name="T5" fmla="*/ 2680 h 2680"/>
              <a:gd name="T6" fmla="*/ 3841 w 3841"/>
              <a:gd name="T7" fmla="*/ 2680 h 2680"/>
              <a:gd name="T8" fmla="*/ 3841 w 3841"/>
              <a:gd name="T9" fmla="*/ 200 h 2680"/>
              <a:gd name="T10" fmla="*/ 192 w 3841"/>
              <a:gd name="T11" fmla="*/ 200 h 26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841" h="2680">
                <a:moveTo>
                  <a:pt x="192" y="200"/>
                </a:moveTo>
                <a:lnTo>
                  <a:pt x="0" y="0"/>
                </a:lnTo>
                <a:lnTo>
                  <a:pt x="0" y="2680"/>
                </a:lnTo>
                <a:lnTo>
                  <a:pt x="3841" y="2680"/>
                </a:lnTo>
                <a:lnTo>
                  <a:pt x="3841" y="200"/>
                </a:lnTo>
                <a:lnTo>
                  <a:pt x="192" y="200"/>
                </a:lnTo>
                <a:close/>
              </a:path>
            </a:pathLst>
          </a:custGeom>
          <a:solidFill>
            <a:srgbClr val="FFFFFF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pic>
        <p:nvPicPr>
          <p:cNvPr id="6" name="Picture 4" descr="02-UTI_Basisvormen_powerpoint_03.pn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34800"/>
            <a:ext cx="4038600" cy="4678638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2000"/>
            </a:lvl1pPr>
            <a:lvl2pPr>
              <a:spcAft>
                <a:spcPts val="600"/>
              </a:spcAft>
              <a:defRPr sz="2000"/>
            </a:lvl2pPr>
            <a:lvl3pPr>
              <a:spcAft>
                <a:spcPts val="600"/>
              </a:spcAft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hart Placeholder 14"/>
          <p:cNvSpPr>
            <a:spLocks noGrp="1"/>
          </p:cNvSpPr>
          <p:nvPr>
            <p:ph type="chart" sz="quarter" idx="13"/>
          </p:nvPr>
        </p:nvSpPr>
        <p:spPr>
          <a:xfrm>
            <a:off x="4978400" y="950913"/>
            <a:ext cx="4165600" cy="4962525"/>
          </a:xfrm>
        </p:spPr>
        <p:txBody>
          <a:bodyPr rtlCol="0">
            <a:normAutofit/>
          </a:bodyPr>
          <a:lstStyle/>
          <a:p>
            <a:pPr lvl="0"/>
            <a:r>
              <a:rPr lang="en-US" noProof="0" dirty="0"/>
              <a:t>Click icon to add chart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6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18-Sep-18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kolom en ko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/>
          <p:cNvSpPr>
            <a:spLocks/>
          </p:cNvSpPr>
          <p:nvPr/>
        </p:nvSpPr>
        <p:spPr bwMode="auto">
          <a:xfrm>
            <a:off x="0" y="477838"/>
            <a:ext cx="9144000" cy="6380162"/>
          </a:xfrm>
          <a:custGeom>
            <a:avLst/>
            <a:gdLst>
              <a:gd name="T0" fmla="*/ 192 w 3841"/>
              <a:gd name="T1" fmla="*/ 200 h 2680"/>
              <a:gd name="T2" fmla="*/ 0 w 3841"/>
              <a:gd name="T3" fmla="*/ 0 h 2680"/>
              <a:gd name="T4" fmla="*/ 0 w 3841"/>
              <a:gd name="T5" fmla="*/ 2680 h 2680"/>
              <a:gd name="T6" fmla="*/ 3841 w 3841"/>
              <a:gd name="T7" fmla="*/ 2680 h 2680"/>
              <a:gd name="T8" fmla="*/ 3841 w 3841"/>
              <a:gd name="T9" fmla="*/ 200 h 2680"/>
              <a:gd name="T10" fmla="*/ 192 w 3841"/>
              <a:gd name="T11" fmla="*/ 200 h 26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841" h="2680">
                <a:moveTo>
                  <a:pt x="192" y="200"/>
                </a:moveTo>
                <a:lnTo>
                  <a:pt x="0" y="0"/>
                </a:lnTo>
                <a:lnTo>
                  <a:pt x="0" y="2680"/>
                </a:lnTo>
                <a:lnTo>
                  <a:pt x="3841" y="2680"/>
                </a:lnTo>
                <a:lnTo>
                  <a:pt x="3841" y="200"/>
                </a:lnTo>
                <a:lnTo>
                  <a:pt x="192" y="200"/>
                </a:lnTo>
                <a:close/>
              </a:path>
            </a:pathLst>
          </a:custGeom>
          <a:solidFill>
            <a:srgbClr val="FFFFFF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pic>
        <p:nvPicPr>
          <p:cNvPr id="8" name="Picture 4" descr="02-UTI_Basisvormen_powerpoint_03.pn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35520"/>
            <a:ext cx="4040188" cy="639762"/>
          </a:xfrm>
        </p:spPr>
        <p:txBody>
          <a:bodyPr anchor="b"/>
          <a:lstStyle>
            <a:lvl1pPr marL="0" indent="0">
              <a:buNone/>
              <a:defRPr sz="2400" b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75282"/>
            <a:ext cx="4040188" cy="4038156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2000">
                <a:latin typeface="Arial" pitchFamily="34" charset="0"/>
                <a:cs typeface="Arial" pitchFamily="34" charset="0"/>
              </a:defRPr>
            </a:lvl1pPr>
            <a:lvl2pPr>
              <a:spcAft>
                <a:spcPts val="600"/>
              </a:spcAft>
              <a:defRPr sz="2000">
                <a:latin typeface="Arial" pitchFamily="34" charset="0"/>
                <a:cs typeface="Arial" pitchFamily="34" charset="0"/>
              </a:defRPr>
            </a:lvl2pPr>
            <a:lvl3pPr>
              <a:spcAft>
                <a:spcPts val="600"/>
              </a:spcAft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ScalaSans"/>
                <a:cs typeface="ScalaSans"/>
              </a:defRPr>
            </a:lvl4pPr>
            <a:lvl5pPr>
              <a:defRPr sz="1600">
                <a:latin typeface="ScalaSans"/>
                <a:cs typeface="Scala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35520"/>
            <a:ext cx="4041775" cy="639762"/>
          </a:xfrm>
        </p:spPr>
        <p:txBody>
          <a:bodyPr anchor="b"/>
          <a:lstStyle>
            <a:lvl1pPr marL="0" indent="0">
              <a:buNone/>
              <a:defRPr sz="2400" b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75282"/>
            <a:ext cx="4041775" cy="4038156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2000">
                <a:latin typeface="Arial" pitchFamily="34" charset="0"/>
                <a:cs typeface="Arial" pitchFamily="34" charset="0"/>
              </a:defRPr>
            </a:lvl1pPr>
            <a:lvl2pPr>
              <a:spcAft>
                <a:spcPts val="600"/>
              </a:spcAft>
              <a:defRPr sz="2000">
                <a:latin typeface="Arial" pitchFamily="34" charset="0"/>
                <a:cs typeface="Arial" pitchFamily="34" charset="0"/>
              </a:defRPr>
            </a:lvl2pPr>
            <a:lvl3pPr>
              <a:spcAft>
                <a:spcPts val="600"/>
              </a:spcAft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ScalaSans"/>
                <a:cs typeface="ScalaSans"/>
              </a:defRPr>
            </a:lvl4pPr>
            <a:lvl5pPr>
              <a:defRPr sz="1600">
                <a:latin typeface="ScalaSans"/>
                <a:cs typeface="Scala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2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18-Sep-18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slide blauw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>
            <a:spLocks/>
          </p:cNvSpPr>
          <p:nvPr/>
        </p:nvSpPr>
        <p:spPr bwMode="auto">
          <a:xfrm>
            <a:off x="0" y="0"/>
            <a:ext cx="9144000" cy="950913"/>
          </a:xfrm>
          <a:custGeom>
            <a:avLst/>
            <a:gdLst>
              <a:gd name="T0" fmla="*/ 0 w 3841"/>
              <a:gd name="T1" fmla="*/ 208 h 400"/>
              <a:gd name="T2" fmla="*/ 0 w 3841"/>
              <a:gd name="T3" fmla="*/ 0 h 400"/>
              <a:gd name="T4" fmla="*/ 3841 w 3841"/>
              <a:gd name="T5" fmla="*/ 0 h 400"/>
              <a:gd name="T6" fmla="*/ 3841 w 3841"/>
              <a:gd name="T7" fmla="*/ 400 h 400"/>
              <a:gd name="T8" fmla="*/ 184 w 3841"/>
              <a:gd name="T9" fmla="*/ 400 h 400"/>
              <a:gd name="T10" fmla="*/ 0 w 3841"/>
              <a:gd name="T11" fmla="*/ 208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841" h="400">
                <a:moveTo>
                  <a:pt x="0" y="208"/>
                </a:moveTo>
                <a:lnTo>
                  <a:pt x="0" y="0"/>
                </a:lnTo>
                <a:lnTo>
                  <a:pt x="3841" y="0"/>
                </a:lnTo>
                <a:lnTo>
                  <a:pt x="3841" y="400"/>
                </a:lnTo>
                <a:lnTo>
                  <a:pt x="184" y="400"/>
                </a:lnTo>
                <a:lnTo>
                  <a:pt x="0" y="208"/>
                </a:lnTo>
                <a:close/>
              </a:path>
            </a:pathLst>
          </a:custGeom>
          <a:solidFill>
            <a:schemeClr val="tx2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18-Sep-18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otoslide brons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>
            <a:spLocks/>
          </p:cNvSpPr>
          <p:nvPr/>
        </p:nvSpPr>
        <p:spPr bwMode="auto">
          <a:xfrm>
            <a:off x="0" y="0"/>
            <a:ext cx="9144000" cy="950913"/>
          </a:xfrm>
          <a:custGeom>
            <a:avLst/>
            <a:gdLst>
              <a:gd name="T0" fmla="*/ 0 w 3841"/>
              <a:gd name="T1" fmla="*/ 208 h 400"/>
              <a:gd name="T2" fmla="*/ 0 w 3841"/>
              <a:gd name="T3" fmla="*/ 0 h 400"/>
              <a:gd name="T4" fmla="*/ 3841 w 3841"/>
              <a:gd name="T5" fmla="*/ 0 h 400"/>
              <a:gd name="T6" fmla="*/ 3841 w 3841"/>
              <a:gd name="T7" fmla="*/ 400 h 400"/>
              <a:gd name="T8" fmla="*/ 184 w 3841"/>
              <a:gd name="T9" fmla="*/ 400 h 400"/>
              <a:gd name="T10" fmla="*/ 0 w 3841"/>
              <a:gd name="T11" fmla="*/ 208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841" h="400">
                <a:moveTo>
                  <a:pt x="0" y="208"/>
                </a:moveTo>
                <a:lnTo>
                  <a:pt x="0" y="0"/>
                </a:lnTo>
                <a:lnTo>
                  <a:pt x="3841" y="0"/>
                </a:lnTo>
                <a:lnTo>
                  <a:pt x="3841" y="400"/>
                </a:lnTo>
                <a:lnTo>
                  <a:pt x="184" y="400"/>
                </a:lnTo>
                <a:lnTo>
                  <a:pt x="0" y="208"/>
                </a:lnTo>
                <a:close/>
              </a:path>
            </a:pathLst>
          </a:custGeom>
          <a:solidFill>
            <a:schemeClr val="accent1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18-Sep-18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fotoslide groen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>
            <a:spLocks/>
          </p:cNvSpPr>
          <p:nvPr/>
        </p:nvSpPr>
        <p:spPr bwMode="auto">
          <a:xfrm>
            <a:off x="0" y="0"/>
            <a:ext cx="9144000" cy="950913"/>
          </a:xfrm>
          <a:custGeom>
            <a:avLst/>
            <a:gdLst>
              <a:gd name="T0" fmla="*/ 0 w 3841"/>
              <a:gd name="T1" fmla="*/ 208 h 400"/>
              <a:gd name="T2" fmla="*/ 0 w 3841"/>
              <a:gd name="T3" fmla="*/ 0 h 400"/>
              <a:gd name="T4" fmla="*/ 3841 w 3841"/>
              <a:gd name="T5" fmla="*/ 0 h 400"/>
              <a:gd name="T6" fmla="*/ 3841 w 3841"/>
              <a:gd name="T7" fmla="*/ 400 h 400"/>
              <a:gd name="T8" fmla="*/ 184 w 3841"/>
              <a:gd name="T9" fmla="*/ 400 h 400"/>
              <a:gd name="T10" fmla="*/ 0 w 3841"/>
              <a:gd name="T11" fmla="*/ 208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841" h="400">
                <a:moveTo>
                  <a:pt x="0" y="208"/>
                </a:moveTo>
                <a:lnTo>
                  <a:pt x="0" y="0"/>
                </a:lnTo>
                <a:lnTo>
                  <a:pt x="3841" y="0"/>
                </a:lnTo>
                <a:lnTo>
                  <a:pt x="3841" y="400"/>
                </a:lnTo>
                <a:lnTo>
                  <a:pt x="184" y="400"/>
                </a:lnTo>
                <a:lnTo>
                  <a:pt x="0" y="208"/>
                </a:lnTo>
                <a:close/>
              </a:path>
            </a:pathLst>
          </a:custGeom>
          <a:solidFill>
            <a:schemeClr val="accent2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18-Sep-18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fotoslide grijs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/>
          </p:cNvSpPr>
          <p:nvPr/>
        </p:nvSpPr>
        <p:spPr bwMode="auto">
          <a:xfrm>
            <a:off x="0" y="0"/>
            <a:ext cx="9144000" cy="950913"/>
          </a:xfrm>
          <a:custGeom>
            <a:avLst/>
            <a:gdLst/>
            <a:ahLst/>
            <a:cxnLst>
              <a:cxn ang="0">
                <a:pos x="0" y="208"/>
              </a:cxn>
              <a:cxn ang="0">
                <a:pos x="0" y="0"/>
              </a:cxn>
              <a:cxn ang="0">
                <a:pos x="3841" y="0"/>
              </a:cxn>
              <a:cxn ang="0">
                <a:pos x="3841" y="400"/>
              </a:cxn>
              <a:cxn ang="0">
                <a:pos x="184" y="400"/>
              </a:cxn>
              <a:cxn ang="0">
                <a:pos x="0" y="208"/>
              </a:cxn>
            </a:cxnLst>
            <a:rect l="0" t="0" r="r" b="b"/>
            <a:pathLst>
              <a:path w="3841" h="400">
                <a:moveTo>
                  <a:pt x="0" y="208"/>
                </a:moveTo>
                <a:lnTo>
                  <a:pt x="0" y="0"/>
                </a:lnTo>
                <a:lnTo>
                  <a:pt x="3841" y="0"/>
                </a:lnTo>
                <a:lnTo>
                  <a:pt x="3841" y="400"/>
                </a:lnTo>
                <a:lnTo>
                  <a:pt x="184" y="400"/>
                </a:lnTo>
                <a:lnTo>
                  <a:pt x="0" y="208"/>
                </a:lnTo>
                <a:close/>
              </a:path>
            </a:pathLst>
          </a:custGeom>
          <a:solidFill>
            <a:schemeClr val="accent3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18-Sep-18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fotoslide lichtblauw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/>
          </p:cNvSpPr>
          <p:nvPr/>
        </p:nvSpPr>
        <p:spPr bwMode="auto">
          <a:xfrm>
            <a:off x="0" y="0"/>
            <a:ext cx="9144000" cy="950913"/>
          </a:xfrm>
          <a:custGeom>
            <a:avLst/>
            <a:gdLst/>
            <a:ahLst/>
            <a:cxnLst>
              <a:cxn ang="0">
                <a:pos x="0" y="208"/>
              </a:cxn>
              <a:cxn ang="0">
                <a:pos x="0" y="0"/>
              </a:cxn>
              <a:cxn ang="0">
                <a:pos x="3841" y="0"/>
              </a:cxn>
              <a:cxn ang="0">
                <a:pos x="3841" y="400"/>
              </a:cxn>
              <a:cxn ang="0">
                <a:pos x="184" y="400"/>
              </a:cxn>
              <a:cxn ang="0">
                <a:pos x="0" y="208"/>
              </a:cxn>
            </a:cxnLst>
            <a:rect l="0" t="0" r="r" b="b"/>
            <a:pathLst>
              <a:path w="3841" h="400">
                <a:moveTo>
                  <a:pt x="0" y="208"/>
                </a:moveTo>
                <a:lnTo>
                  <a:pt x="0" y="0"/>
                </a:lnTo>
                <a:lnTo>
                  <a:pt x="3841" y="0"/>
                </a:lnTo>
                <a:lnTo>
                  <a:pt x="3841" y="400"/>
                </a:lnTo>
                <a:lnTo>
                  <a:pt x="184" y="400"/>
                </a:lnTo>
                <a:lnTo>
                  <a:pt x="0" y="208"/>
                </a:lnTo>
                <a:close/>
              </a:path>
            </a:pathLst>
          </a:custGeom>
          <a:solidFill>
            <a:schemeClr val="accent4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18-Sep-18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fotoslide lichtbrons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/>
          </p:cNvSpPr>
          <p:nvPr/>
        </p:nvSpPr>
        <p:spPr bwMode="auto">
          <a:xfrm>
            <a:off x="0" y="0"/>
            <a:ext cx="9144000" cy="950913"/>
          </a:xfrm>
          <a:custGeom>
            <a:avLst/>
            <a:gdLst/>
            <a:ahLst/>
            <a:cxnLst>
              <a:cxn ang="0">
                <a:pos x="0" y="208"/>
              </a:cxn>
              <a:cxn ang="0">
                <a:pos x="0" y="0"/>
              </a:cxn>
              <a:cxn ang="0">
                <a:pos x="3841" y="0"/>
              </a:cxn>
              <a:cxn ang="0">
                <a:pos x="3841" y="400"/>
              </a:cxn>
              <a:cxn ang="0">
                <a:pos x="184" y="400"/>
              </a:cxn>
              <a:cxn ang="0">
                <a:pos x="0" y="208"/>
              </a:cxn>
            </a:cxnLst>
            <a:rect l="0" t="0" r="r" b="b"/>
            <a:pathLst>
              <a:path w="3841" h="400">
                <a:moveTo>
                  <a:pt x="0" y="208"/>
                </a:moveTo>
                <a:lnTo>
                  <a:pt x="0" y="0"/>
                </a:lnTo>
                <a:lnTo>
                  <a:pt x="3841" y="0"/>
                </a:lnTo>
                <a:lnTo>
                  <a:pt x="3841" y="400"/>
                </a:lnTo>
                <a:lnTo>
                  <a:pt x="184" y="400"/>
                </a:lnTo>
                <a:lnTo>
                  <a:pt x="0" y="208"/>
                </a:lnTo>
                <a:close/>
              </a:path>
            </a:pathLst>
          </a:custGeom>
          <a:solidFill>
            <a:schemeClr val="accent5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18-Sep-18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blipFill dpi="0" rotWithShape="1">
          <a:blip r:embed="rId2" cstate="email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/>
            <a:ahLst/>
            <a:cxnLst>
              <a:cxn ang="0">
                <a:pos x="2161" y="712"/>
              </a:cxn>
              <a:cxn ang="0">
                <a:pos x="329" y="712"/>
              </a:cxn>
              <a:cxn ang="0">
                <a:pos x="0" y="392"/>
              </a:cxn>
              <a:cxn ang="0">
                <a:pos x="0" y="0"/>
              </a:cxn>
              <a:cxn ang="0">
                <a:pos x="2161" y="0"/>
              </a:cxn>
              <a:cxn ang="0">
                <a:pos x="2161" y="712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5200" y="1476000"/>
            <a:ext cx="4280400" cy="14688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3200" kern="1200" dirty="0">
                <a:solidFill>
                  <a:schemeClr val="bg1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88000" y="2833200"/>
            <a:ext cx="4381200" cy="5256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>
              <a:buNone/>
              <a:defRPr lang="en-US" sz="1200" kern="1200" dirty="0">
                <a:solidFill>
                  <a:schemeClr val="bg1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342900" lvl="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</a:pPr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-1" y="5924550"/>
            <a:ext cx="9144001" cy="933450"/>
          </a:xfrm>
          <a:prstGeom prst="rect">
            <a:avLst/>
          </a:prstGeom>
          <a:solidFill>
            <a:srgbClr val="FFFFFF">
              <a:alpha val="85098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pic>
        <p:nvPicPr>
          <p:cNvPr id="8" name="Picture 7" descr="02-UTI_Basisvormen_powerpoint_03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02-UTI_Basisvormen_powerpoint_05.png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7353300" y="6035675"/>
            <a:ext cx="14986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fotoslide lichtgroen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/>
          </p:cNvSpPr>
          <p:nvPr/>
        </p:nvSpPr>
        <p:spPr bwMode="auto">
          <a:xfrm>
            <a:off x="0" y="0"/>
            <a:ext cx="9144000" cy="950913"/>
          </a:xfrm>
          <a:custGeom>
            <a:avLst/>
            <a:gdLst/>
            <a:ahLst/>
            <a:cxnLst>
              <a:cxn ang="0">
                <a:pos x="0" y="208"/>
              </a:cxn>
              <a:cxn ang="0">
                <a:pos x="0" y="0"/>
              </a:cxn>
              <a:cxn ang="0">
                <a:pos x="3841" y="0"/>
              </a:cxn>
              <a:cxn ang="0">
                <a:pos x="3841" y="400"/>
              </a:cxn>
              <a:cxn ang="0">
                <a:pos x="184" y="400"/>
              </a:cxn>
              <a:cxn ang="0">
                <a:pos x="0" y="208"/>
              </a:cxn>
            </a:cxnLst>
            <a:rect l="0" t="0" r="r" b="b"/>
            <a:pathLst>
              <a:path w="3841" h="400">
                <a:moveTo>
                  <a:pt x="0" y="208"/>
                </a:moveTo>
                <a:lnTo>
                  <a:pt x="0" y="0"/>
                </a:lnTo>
                <a:lnTo>
                  <a:pt x="3841" y="0"/>
                </a:lnTo>
                <a:lnTo>
                  <a:pt x="3841" y="400"/>
                </a:lnTo>
                <a:lnTo>
                  <a:pt x="184" y="400"/>
                </a:lnTo>
                <a:lnTo>
                  <a:pt x="0" y="208"/>
                </a:lnTo>
                <a:close/>
              </a:path>
            </a:pathLst>
          </a:custGeom>
          <a:solidFill>
            <a:schemeClr val="accent6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18-Sep-18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bron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>
              <a:gd name="T0" fmla="*/ 2161 w 2161"/>
              <a:gd name="T1" fmla="*/ 712 h 712"/>
              <a:gd name="T2" fmla="*/ 329 w 2161"/>
              <a:gd name="T3" fmla="*/ 712 h 712"/>
              <a:gd name="T4" fmla="*/ 0 w 2161"/>
              <a:gd name="T5" fmla="*/ 392 h 712"/>
              <a:gd name="T6" fmla="*/ 0 w 2161"/>
              <a:gd name="T7" fmla="*/ 0 h 712"/>
              <a:gd name="T8" fmla="*/ 2161 w 2161"/>
              <a:gd name="T9" fmla="*/ 0 h 712"/>
              <a:gd name="T10" fmla="*/ 2161 w 2161"/>
              <a:gd name="T11" fmla="*/ 712 h 7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bg1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94901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722602" y="1963618"/>
            <a:ext cx="4386263" cy="1208134"/>
          </a:xfrm>
        </p:spPr>
        <p:txBody>
          <a:bodyPr>
            <a:normAutofit/>
          </a:bodyPr>
          <a:lstStyle>
            <a:lvl1pPr>
              <a:buFontTx/>
              <a:buNone/>
              <a:defRPr sz="3200">
                <a:solidFill>
                  <a:srgbClr val="00336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6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18-Sep-18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blau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>
              <a:gd name="T0" fmla="*/ 2161 w 2161"/>
              <a:gd name="T1" fmla="*/ 712 h 712"/>
              <a:gd name="T2" fmla="*/ 329 w 2161"/>
              <a:gd name="T3" fmla="*/ 712 h 712"/>
              <a:gd name="T4" fmla="*/ 0 w 2161"/>
              <a:gd name="T5" fmla="*/ 392 h 712"/>
              <a:gd name="T6" fmla="*/ 0 w 2161"/>
              <a:gd name="T7" fmla="*/ 0 h 712"/>
              <a:gd name="T8" fmla="*/ 2161 w 2161"/>
              <a:gd name="T9" fmla="*/ 0 h 712"/>
              <a:gd name="T10" fmla="*/ 2161 w 2161"/>
              <a:gd name="T11" fmla="*/ 712 h 7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bg1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94901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722602" y="1963618"/>
            <a:ext cx="4386263" cy="1208134"/>
          </a:xfrm>
        </p:spPr>
        <p:txBody>
          <a:bodyPr>
            <a:normAutofit/>
          </a:bodyPr>
          <a:lstStyle>
            <a:lvl1pPr>
              <a:buFontTx/>
              <a:buNone/>
              <a:defRPr sz="3200">
                <a:solidFill>
                  <a:srgbClr val="00336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6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18-Sep-18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grij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>
              <a:gd name="T0" fmla="*/ 2161 w 2161"/>
              <a:gd name="T1" fmla="*/ 712 h 712"/>
              <a:gd name="T2" fmla="*/ 329 w 2161"/>
              <a:gd name="T3" fmla="*/ 712 h 712"/>
              <a:gd name="T4" fmla="*/ 0 w 2161"/>
              <a:gd name="T5" fmla="*/ 392 h 712"/>
              <a:gd name="T6" fmla="*/ 0 w 2161"/>
              <a:gd name="T7" fmla="*/ 0 h 712"/>
              <a:gd name="T8" fmla="*/ 2161 w 2161"/>
              <a:gd name="T9" fmla="*/ 0 h 712"/>
              <a:gd name="T10" fmla="*/ 2161 w 2161"/>
              <a:gd name="T11" fmla="*/ 712 h 7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bg1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94901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722602" y="1963618"/>
            <a:ext cx="4386263" cy="1208134"/>
          </a:xfrm>
        </p:spPr>
        <p:txBody>
          <a:bodyPr>
            <a:normAutofit/>
          </a:bodyPr>
          <a:lstStyle>
            <a:lvl1pPr>
              <a:buFontTx/>
              <a:buNone/>
              <a:defRPr sz="3200">
                <a:solidFill>
                  <a:srgbClr val="00336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6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18-Sep-18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lichtblauw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>
              <a:gd name="T0" fmla="*/ 2161 w 2161"/>
              <a:gd name="T1" fmla="*/ 712 h 712"/>
              <a:gd name="T2" fmla="*/ 329 w 2161"/>
              <a:gd name="T3" fmla="*/ 712 h 712"/>
              <a:gd name="T4" fmla="*/ 0 w 2161"/>
              <a:gd name="T5" fmla="*/ 392 h 712"/>
              <a:gd name="T6" fmla="*/ 0 w 2161"/>
              <a:gd name="T7" fmla="*/ 0 h 712"/>
              <a:gd name="T8" fmla="*/ 2161 w 2161"/>
              <a:gd name="T9" fmla="*/ 0 h 712"/>
              <a:gd name="T10" fmla="*/ 2161 w 2161"/>
              <a:gd name="T11" fmla="*/ 712 h 7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bg1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94901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722602" y="1963618"/>
            <a:ext cx="4386263" cy="1208134"/>
          </a:xfrm>
        </p:spPr>
        <p:txBody>
          <a:bodyPr>
            <a:normAutofit/>
          </a:bodyPr>
          <a:lstStyle>
            <a:lvl1pPr>
              <a:buFontTx/>
              <a:buNone/>
              <a:defRPr sz="3200">
                <a:solidFill>
                  <a:srgbClr val="00336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6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18-Sep-18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lichtbron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>
              <a:gd name="T0" fmla="*/ 2161 w 2161"/>
              <a:gd name="T1" fmla="*/ 712 h 712"/>
              <a:gd name="T2" fmla="*/ 329 w 2161"/>
              <a:gd name="T3" fmla="*/ 712 h 712"/>
              <a:gd name="T4" fmla="*/ 0 w 2161"/>
              <a:gd name="T5" fmla="*/ 392 h 712"/>
              <a:gd name="T6" fmla="*/ 0 w 2161"/>
              <a:gd name="T7" fmla="*/ 0 h 712"/>
              <a:gd name="T8" fmla="*/ 2161 w 2161"/>
              <a:gd name="T9" fmla="*/ 0 h 712"/>
              <a:gd name="T10" fmla="*/ 2161 w 2161"/>
              <a:gd name="T11" fmla="*/ 712 h 7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bg1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94901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722602" y="1963618"/>
            <a:ext cx="4386263" cy="1208134"/>
          </a:xfrm>
        </p:spPr>
        <p:txBody>
          <a:bodyPr>
            <a:normAutofit/>
          </a:bodyPr>
          <a:lstStyle>
            <a:lvl1pPr>
              <a:buFontTx/>
              <a:buNone/>
              <a:defRPr sz="3200">
                <a:solidFill>
                  <a:srgbClr val="00336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6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18-Sep-18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lichtgroe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>
              <a:gd name="T0" fmla="*/ 2161 w 2161"/>
              <a:gd name="T1" fmla="*/ 712 h 712"/>
              <a:gd name="T2" fmla="*/ 329 w 2161"/>
              <a:gd name="T3" fmla="*/ 712 h 712"/>
              <a:gd name="T4" fmla="*/ 0 w 2161"/>
              <a:gd name="T5" fmla="*/ 392 h 712"/>
              <a:gd name="T6" fmla="*/ 0 w 2161"/>
              <a:gd name="T7" fmla="*/ 0 h 712"/>
              <a:gd name="T8" fmla="*/ 2161 w 2161"/>
              <a:gd name="T9" fmla="*/ 0 h 712"/>
              <a:gd name="T10" fmla="*/ 2161 w 2161"/>
              <a:gd name="T11" fmla="*/ 712 h 7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bg1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94901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722602" y="1963618"/>
            <a:ext cx="4386263" cy="1208134"/>
          </a:xfrm>
        </p:spPr>
        <p:txBody>
          <a:bodyPr>
            <a:normAutofit/>
          </a:bodyPr>
          <a:lstStyle>
            <a:lvl1pPr>
              <a:buFontTx/>
              <a:buNone/>
              <a:defRPr sz="3200">
                <a:solidFill>
                  <a:srgbClr val="00336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6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18-Sep-18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/>
          </p:cNvSpPr>
          <p:nvPr/>
        </p:nvSpPr>
        <p:spPr bwMode="auto">
          <a:xfrm>
            <a:off x="0" y="0"/>
            <a:ext cx="9144000" cy="950913"/>
          </a:xfrm>
          <a:custGeom>
            <a:avLst/>
            <a:gdLst/>
            <a:ahLst/>
            <a:cxnLst>
              <a:cxn ang="0">
                <a:pos x="0" y="208"/>
              </a:cxn>
              <a:cxn ang="0">
                <a:pos x="0" y="0"/>
              </a:cxn>
              <a:cxn ang="0">
                <a:pos x="3841" y="0"/>
              </a:cxn>
              <a:cxn ang="0">
                <a:pos x="3841" y="400"/>
              </a:cxn>
              <a:cxn ang="0">
                <a:pos x="184" y="400"/>
              </a:cxn>
              <a:cxn ang="0">
                <a:pos x="0" y="208"/>
              </a:cxn>
            </a:cxnLst>
            <a:rect l="0" t="0" r="r" b="b"/>
            <a:pathLst>
              <a:path w="3841" h="400">
                <a:moveTo>
                  <a:pt x="0" y="208"/>
                </a:moveTo>
                <a:lnTo>
                  <a:pt x="0" y="0"/>
                </a:lnTo>
                <a:lnTo>
                  <a:pt x="3841" y="0"/>
                </a:lnTo>
                <a:lnTo>
                  <a:pt x="3841" y="400"/>
                </a:lnTo>
                <a:lnTo>
                  <a:pt x="184" y="400"/>
                </a:lnTo>
                <a:lnTo>
                  <a:pt x="0" y="208"/>
                </a:lnTo>
                <a:close/>
              </a:path>
            </a:pathLst>
          </a:custGeom>
          <a:solidFill>
            <a:schemeClr val="accent4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pic>
        <p:nvPicPr>
          <p:cNvPr id="4" name="Picture 4" descr="02-UTI_Basisvormen_powerpoint_03.pn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2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18-Sep-18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F199A00-4745-478D-97F2-AF0095AC5180}" type="datetimeFigureOut">
              <a:rPr lang="en-US" smtClean="0"/>
              <a:pPr/>
              <a:t>18-Sep-18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979488"/>
            <a:ext cx="6096000" cy="1370012"/>
          </a:xfrm>
        </p:spPr>
        <p:txBody>
          <a:bodyPr/>
          <a:lstStyle/>
          <a:p>
            <a:r>
              <a:rPr lang="nl-NL" dirty="0"/>
              <a:t>Click to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Master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94129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F199A00-4745-478D-97F2-AF0095AC5180}" type="datetimeFigureOut">
              <a:rPr lang="en-US" smtClean="0"/>
              <a:pPr/>
              <a:t>18-Sep-18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39357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667000" y="2548845"/>
            <a:ext cx="6019800" cy="9144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brons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>
              <a:gd name="T0" fmla="*/ 2161 w 2161"/>
              <a:gd name="T1" fmla="*/ 712 h 712"/>
              <a:gd name="T2" fmla="*/ 329 w 2161"/>
              <a:gd name="T3" fmla="*/ 712 h 712"/>
              <a:gd name="T4" fmla="*/ 0 w 2161"/>
              <a:gd name="T5" fmla="*/ 392 h 712"/>
              <a:gd name="T6" fmla="*/ 0 w 2161"/>
              <a:gd name="T7" fmla="*/ 0 h 712"/>
              <a:gd name="T8" fmla="*/ 2161 w 2161"/>
              <a:gd name="T9" fmla="*/ 0 h 712"/>
              <a:gd name="T10" fmla="*/ 2161 w 2161"/>
              <a:gd name="T11" fmla="*/ 712 h 7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6" name="Picture 5" descr="02-UTI_Basisvormen_powerpoint_05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353300" y="6035675"/>
            <a:ext cx="14986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02-UTI_Basisvormen_powerpoint_03.png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3236" y="1476743"/>
            <a:ext cx="4279900" cy="1470025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4764427" y="2832028"/>
            <a:ext cx="4403052" cy="458714"/>
          </a:xfrm>
        </p:spPr>
        <p:txBody>
          <a:bodyPr>
            <a:normAutofit/>
          </a:bodyPr>
          <a:lstStyle>
            <a:lvl1pPr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groen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>
              <a:gd name="T0" fmla="*/ 2161 w 2161"/>
              <a:gd name="T1" fmla="*/ 712 h 712"/>
              <a:gd name="T2" fmla="*/ 329 w 2161"/>
              <a:gd name="T3" fmla="*/ 712 h 712"/>
              <a:gd name="T4" fmla="*/ 0 w 2161"/>
              <a:gd name="T5" fmla="*/ 392 h 712"/>
              <a:gd name="T6" fmla="*/ 0 w 2161"/>
              <a:gd name="T7" fmla="*/ 0 h 712"/>
              <a:gd name="T8" fmla="*/ 2161 w 2161"/>
              <a:gd name="T9" fmla="*/ 0 h 712"/>
              <a:gd name="T10" fmla="*/ 2161 w 2161"/>
              <a:gd name="T11" fmla="*/ 712 h 7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6" name="Picture 5" descr="02-UTI_Basisvormen_powerpoint_05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353300" y="6035675"/>
            <a:ext cx="14986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02-UTI_Basisvormen_powerpoint_03.png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3236" y="1476743"/>
            <a:ext cx="4279900" cy="1470025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4764427" y="2832028"/>
            <a:ext cx="4403052" cy="458714"/>
          </a:xfrm>
        </p:spPr>
        <p:txBody>
          <a:bodyPr>
            <a:normAutofit/>
          </a:bodyPr>
          <a:lstStyle>
            <a:lvl1pPr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grijs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/>
            <a:ahLst/>
            <a:cxnLst>
              <a:cxn ang="0">
                <a:pos x="2161" y="712"/>
              </a:cxn>
              <a:cxn ang="0">
                <a:pos x="329" y="712"/>
              </a:cxn>
              <a:cxn ang="0">
                <a:pos x="0" y="392"/>
              </a:cxn>
              <a:cxn ang="0">
                <a:pos x="0" y="0"/>
              </a:cxn>
              <a:cxn ang="0">
                <a:pos x="2161" y="0"/>
              </a:cxn>
              <a:cxn ang="0">
                <a:pos x="2161" y="712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accent3">
              <a:alpha val="85000"/>
            </a:schemeClr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6" name="Picture 5" descr="02-UTI_Basisvormen_powerpoint_05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353300" y="6035675"/>
            <a:ext cx="14986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02-UTI_Basisvormen_powerpoint_03.png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3236" y="1476743"/>
            <a:ext cx="4279900" cy="1470025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4764427" y="2832028"/>
            <a:ext cx="4403052" cy="458714"/>
          </a:xfrm>
        </p:spPr>
        <p:txBody>
          <a:bodyPr>
            <a:normAutofit/>
          </a:bodyPr>
          <a:lstStyle>
            <a:lvl1pPr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 lichtblauw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/>
            <a:ahLst/>
            <a:cxnLst>
              <a:cxn ang="0">
                <a:pos x="2161" y="712"/>
              </a:cxn>
              <a:cxn ang="0">
                <a:pos x="329" y="712"/>
              </a:cxn>
              <a:cxn ang="0">
                <a:pos x="0" y="392"/>
              </a:cxn>
              <a:cxn ang="0">
                <a:pos x="0" y="0"/>
              </a:cxn>
              <a:cxn ang="0">
                <a:pos x="2161" y="0"/>
              </a:cxn>
              <a:cxn ang="0">
                <a:pos x="2161" y="712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6" name="Picture 5" descr="02-UTI_Basisvormen_powerpoint_05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353300" y="6035675"/>
            <a:ext cx="14986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02-UTI_Basisvormen_powerpoint_03.png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3236" y="1476743"/>
            <a:ext cx="4279900" cy="1470025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4764427" y="2832028"/>
            <a:ext cx="4403052" cy="458714"/>
          </a:xfrm>
        </p:spPr>
        <p:txBody>
          <a:bodyPr>
            <a:normAutofit/>
          </a:bodyPr>
          <a:lstStyle>
            <a:lvl1pPr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 lichtbrons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/>
            <a:ahLst/>
            <a:cxnLst>
              <a:cxn ang="0">
                <a:pos x="2161" y="712"/>
              </a:cxn>
              <a:cxn ang="0">
                <a:pos x="329" y="712"/>
              </a:cxn>
              <a:cxn ang="0">
                <a:pos x="0" y="392"/>
              </a:cxn>
              <a:cxn ang="0">
                <a:pos x="0" y="0"/>
              </a:cxn>
              <a:cxn ang="0">
                <a:pos x="2161" y="0"/>
              </a:cxn>
              <a:cxn ang="0">
                <a:pos x="2161" y="712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accent5">
              <a:alpha val="85000"/>
            </a:schemeClr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6" name="Picture 5" descr="02-UTI_Basisvormen_powerpoint_05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353300" y="6035675"/>
            <a:ext cx="14986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02-UTI_Basisvormen_powerpoint_03.png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3236" y="1476743"/>
            <a:ext cx="4279900" cy="1470025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4764427" y="2832028"/>
            <a:ext cx="4403052" cy="458714"/>
          </a:xfrm>
        </p:spPr>
        <p:txBody>
          <a:bodyPr>
            <a:normAutofit/>
          </a:bodyPr>
          <a:lstStyle>
            <a:lvl1pPr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 lichtgroen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/>
            <a:ahLst/>
            <a:cxnLst>
              <a:cxn ang="0">
                <a:pos x="2161" y="712"/>
              </a:cxn>
              <a:cxn ang="0">
                <a:pos x="329" y="712"/>
              </a:cxn>
              <a:cxn ang="0">
                <a:pos x="0" y="392"/>
              </a:cxn>
              <a:cxn ang="0">
                <a:pos x="0" y="0"/>
              </a:cxn>
              <a:cxn ang="0">
                <a:pos x="2161" y="0"/>
              </a:cxn>
              <a:cxn ang="0">
                <a:pos x="2161" y="712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accent6">
              <a:alpha val="80000"/>
            </a:schemeClr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6" name="Picture 5" descr="02-UTI_Basisvormen_powerpoint_05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353300" y="6035675"/>
            <a:ext cx="14986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02-UTI_Basisvormen_powerpoint_03.png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3236" y="1476743"/>
            <a:ext cx="4279900" cy="1470025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4764427" y="2832028"/>
            <a:ext cx="4403052" cy="458714"/>
          </a:xfrm>
        </p:spPr>
        <p:txBody>
          <a:bodyPr>
            <a:normAutofit/>
          </a:bodyPr>
          <a:lstStyle>
            <a:lvl1pPr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>
            <a:spLocks/>
          </p:cNvSpPr>
          <p:nvPr userDrawn="1"/>
        </p:nvSpPr>
        <p:spPr bwMode="auto">
          <a:xfrm>
            <a:off x="0" y="477838"/>
            <a:ext cx="9144000" cy="6380162"/>
          </a:xfrm>
          <a:custGeom>
            <a:avLst/>
            <a:gdLst>
              <a:gd name="T0" fmla="*/ 192 w 3841"/>
              <a:gd name="T1" fmla="*/ 200 h 2680"/>
              <a:gd name="T2" fmla="*/ 0 w 3841"/>
              <a:gd name="T3" fmla="*/ 0 h 2680"/>
              <a:gd name="T4" fmla="*/ 0 w 3841"/>
              <a:gd name="T5" fmla="*/ 2680 h 2680"/>
              <a:gd name="T6" fmla="*/ 3841 w 3841"/>
              <a:gd name="T7" fmla="*/ 2680 h 2680"/>
              <a:gd name="T8" fmla="*/ 3841 w 3841"/>
              <a:gd name="T9" fmla="*/ 200 h 2680"/>
              <a:gd name="T10" fmla="*/ 192 w 3841"/>
              <a:gd name="T11" fmla="*/ 200 h 26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841" h="2680">
                <a:moveTo>
                  <a:pt x="192" y="200"/>
                </a:moveTo>
                <a:lnTo>
                  <a:pt x="0" y="0"/>
                </a:lnTo>
                <a:lnTo>
                  <a:pt x="0" y="2680"/>
                </a:lnTo>
                <a:lnTo>
                  <a:pt x="3841" y="2680"/>
                </a:lnTo>
                <a:lnTo>
                  <a:pt x="3841" y="200"/>
                </a:lnTo>
                <a:lnTo>
                  <a:pt x="192" y="200"/>
                </a:lnTo>
                <a:close/>
              </a:path>
            </a:pathLst>
          </a:custGeom>
          <a:solidFill>
            <a:srgbClr val="FFFFFF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5" name="Freeform 3"/>
          <p:cNvSpPr>
            <a:spLocks/>
          </p:cNvSpPr>
          <p:nvPr/>
        </p:nvSpPr>
        <p:spPr bwMode="auto">
          <a:xfrm>
            <a:off x="0" y="0"/>
            <a:ext cx="6097588" cy="635000"/>
          </a:xfrm>
          <a:custGeom>
            <a:avLst/>
            <a:gdLst>
              <a:gd name="T0" fmla="*/ 0 w 3841"/>
              <a:gd name="T1" fmla="*/ 208 h 400"/>
              <a:gd name="T2" fmla="*/ 0 w 3841"/>
              <a:gd name="T3" fmla="*/ 0 h 400"/>
              <a:gd name="T4" fmla="*/ 3841 w 3841"/>
              <a:gd name="T5" fmla="*/ 0 h 400"/>
              <a:gd name="T6" fmla="*/ 3841 w 3841"/>
              <a:gd name="T7" fmla="*/ 400 h 400"/>
              <a:gd name="T8" fmla="*/ 184 w 3841"/>
              <a:gd name="T9" fmla="*/ 400 h 4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1" h="400">
                <a:moveTo>
                  <a:pt x="0" y="208"/>
                </a:moveTo>
                <a:lnTo>
                  <a:pt x="0" y="0"/>
                </a:lnTo>
                <a:lnTo>
                  <a:pt x="3841" y="0"/>
                </a:lnTo>
                <a:lnTo>
                  <a:pt x="3841" y="400"/>
                </a:lnTo>
                <a:lnTo>
                  <a:pt x="184" y="400"/>
                </a:lnTo>
              </a:path>
            </a:pathLst>
          </a:custGeom>
          <a:noFill/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pic>
        <p:nvPicPr>
          <p:cNvPr id="6" name="Picture 5" descr="02-UTI_Basisvormen_powerpoint_03.pn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5520"/>
            <a:ext cx="8229600" cy="4677918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2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spcAft>
                <a:spcPts val="600"/>
              </a:spcAft>
              <a:buFont typeface="Arial" panose="020B0604020202020204" pitchFamily="34" charset="0"/>
              <a:buChar char="–"/>
              <a:defRPr sz="21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>
              <a:spcAft>
                <a:spcPts val="600"/>
              </a:spcAft>
              <a:defRPr sz="19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2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18-Sep-18</a:t>
            </a:fld>
            <a:endParaRPr lang="en-US" dirty="0"/>
          </a:p>
        </p:txBody>
      </p:sp>
      <p:pic>
        <p:nvPicPr>
          <p:cNvPr id="10" name="Picture 9" descr="tsc-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435" y="6011863"/>
            <a:ext cx="80085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077700A-1282-403B-B808-2A6E2E248098}"/>
              </a:ext>
            </a:extLst>
          </p:cNvPr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113" y="6181407"/>
            <a:ext cx="2349500" cy="461011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Click to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Master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 err="1"/>
              <a:t>Second</a:t>
            </a:r>
            <a:r>
              <a:rPr lang="nl-NL" dirty="0"/>
              <a:t>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  <p:sldLayoutId id="2147483702" r:id="rId28"/>
    <p:sldLayoutId id="2147483660" r:id="rId29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itchFamily="34" charset="0"/>
          <a:ea typeface="ヒラギノ角ゴ Pro W3" pitchFamily="-109" charset="-128"/>
          <a:cs typeface="Arial" pitchFamily="34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calaSans" pitchFamily="-109" charset="0"/>
          <a:ea typeface="ヒラギノ角ゴ Pro W3" pitchFamily="-109" charset="-128"/>
          <a:cs typeface="ScalaSans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calaSans" pitchFamily="-109" charset="0"/>
          <a:ea typeface="ヒラギノ角ゴ Pro W3" pitchFamily="-109" charset="-128"/>
          <a:cs typeface="ScalaSans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calaSans" pitchFamily="-109" charset="0"/>
          <a:ea typeface="ヒラギノ角ゴ Pro W3" pitchFamily="-109" charset="-128"/>
          <a:cs typeface="ScalaSans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calaSans" pitchFamily="-109" charset="0"/>
          <a:ea typeface="ヒラギノ角ゴ Pro W3" pitchFamily="-109" charset="-128"/>
          <a:cs typeface="ScalaSans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calaSans" pitchFamily="-109" charset="0"/>
          <a:ea typeface="ヒラギノ角ゴ Pro W3" pitchFamily="-109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calaSans" pitchFamily="-109" charset="0"/>
          <a:ea typeface="ヒラギノ角ゴ Pro W3" pitchFamily="-109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calaSans" pitchFamily="-109" charset="0"/>
          <a:ea typeface="ヒラギノ角ゴ Pro W3" pitchFamily="-109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calaSans" pitchFamily="-109" charset="0"/>
          <a:ea typeface="ヒラギノ角ゴ Pro W3" pitchFamily="-109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ern="1200">
          <a:solidFill>
            <a:srgbClr val="003366"/>
          </a:solidFill>
          <a:latin typeface="Arial" pitchFamily="34" charset="0"/>
          <a:ea typeface="ヒラギノ角ゴ Pro W3" pitchFamily="-109" charset="-128"/>
          <a:cs typeface="Arial" pitchFamily="34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ern="1200">
          <a:solidFill>
            <a:srgbClr val="003366"/>
          </a:solidFill>
          <a:latin typeface="Arial" pitchFamily="34" charset="0"/>
          <a:ea typeface="ヒラギノ角ゴ Pro W3" pitchFamily="-109" charset="-128"/>
          <a:cs typeface="Arial" pitchFamily="34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ern="1200">
          <a:solidFill>
            <a:srgbClr val="003366"/>
          </a:solidFill>
          <a:latin typeface="Arial" pitchFamily="34" charset="0"/>
          <a:ea typeface="ヒラギノ角ゴ Pro W3" pitchFamily="-109" charset="-128"/>
          <a:cs typeface="Arial" pitchFamily="34" charset="0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ern="1200">
          <a:solidFill>
            <a:srgbClr val="003366"/>
          </a:solidFill>
          <a:latin typeface="ScalaSans"/>
          <a:ea typeface="ヒラギノ角ゴ Pro W3" pitchFamily="-109" charset="-128"/>
          <a:cs typeface="ScalaSan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ern="1200">
          <a:solidFill>
            <a:srgbClr val="003366"/>
          </a:solidFill>
          <a:latin typeface="ScalaSans"/>
          <a:ea typeface="ヒラギノ角ゴ Pro W3" pitchFamily="-109" charset="-128"/>
          <a:cs typeface="Scala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.png"/><Relationship Id="rId5" Type="http://schemas.openxmlformats.org/officeDocument/2006/relationships/image" Target="../media/image6.jpeg"/><Relationship Id="rId4" Type="http://schemas.openxmlformats.org/officeDocument/2006/relationships/image" Target="../media/image9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tsc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435" y="6011863"/>
            <a:ext cx="80085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773251" y="3664009"/>
            <a:ext cx="7712960" cy="44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nl-NL" sz="1900" dirty="0" smtClean="0">
                <a:solidFill>
                  <a:schemeClr val="tx2"/>
                </a:solidFill>
              </a:rPr>
              <a:t>Serge </a:t>
            </a:r>
            <a:r>
              <a:rPr lang="nl-NL" sz="1900" dirty="0" err="1" smtClean="0">
                <a:solidFill>
                  <a:schemeClr val="tx2"/>
                </a:solidFill>
              </a:rPr>
              <a:t>Adjognon</a:t>
            </a:r>
            <a:r>
              <a:rPr lang="nl-NL" sz="1900" dirty="0" smtClean="0">
                <a:solidFill>
                  <a:schemeClr val="tx2"/>
                </a:solidFill>
              </a:rPr>
              <a:t> </a:t>
            </a:r>
            <a:r>
              <a:rPr lang="nl-NL" sz="1900" dirty="0" err="1" smtClean="0">
                <a:solidFill>
                  <a:schemeClr val="tx2"/>
                </a:solidFill>
              </a:rPr>
              <a:t>and</a:t>
            </a:r>
            <a:r>
              <a:rPr lang="nl-NL" sz="1900" dirty="0" smtClean="0">
                <a:solidFill>
                  <a:schemeClr val="tx2"/>
                </a:solidFill>
              </a:rPr>
              <a:t> Daan </a:t>
            </a:r>
            <a:r>
              <a:rPr lang="nl-NL" sz="1900" dirty="0">
                <a:solidFill>
                  <a:schemeClr val="tx2"/>
                </a:solidFill>
              </a:rPr>
              <a:t>van Soest</a:t>
            </a:r>
          </a:p>
        </p:txBody>
      </p:sp>
      <p:sp>
        <p:nvSpPr>
          <p:cNvPr id="9" name="Title 2"/>
          <p:cNvSpPr txBox="1">
            <a:spLocks/>
          </p:cNvSpPr>
          <p:nvPr/>
        </p:nvSpPr>
        <p:spPr bwMode="auto">
          <a:xfrm>
            <a:off x="324143" y="2398538"/>
            <a:ext cx="859914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9pPr>
          </a:lstStyle>
          <a:p>
            <a:pPr algn="ctr"/>
            <a:r>
              <a:rPr lang="en-US" sz="2600" dirty="0">
                <a:solidFill>
                  <a:srgbClr val="002060"/>
                </a:solidFill>
              </a:rPr>
              <a:t>Contract Design and Conservation Incentives: Experimental Evidence from Burkina Faso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DA0F93C-A98D-4C8B-A13D-9953C9F5B53C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14" t="33086" r="8149" b="34610"/>
          <a:stretch/>
        </p:blipFill>
        <p:spPr>
          <a:xfrm>
            <a:off x="7486023" y="200942"/>
            <a:ext cx="1000188" cy="8340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179D5CEE-BD24-4E20-9037-039428F05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89" y="200943"/>
            <a:ext cx="1505050" cy="9525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F077700A-1282-403B-B808-2A6E2E248098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236" y="6178262"/>
            <a:ext cx="2349500" cy="461011"/>
          </a:xfrm>
          <a:prstGeom prst="rect">
            <a:avLst/>
          </a:prstGeom>
        </p:spPr>
      </p:pic>
      <p:pic>
        <p:nvPicPr>
          <p:cNvPr id="14" name="Picture 13" descr="02-UTI_Basisvormen_powerpoint_03.png"/>
          <p:cNvPicPr>
            <a:picLocks noChangeAspect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0739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911" y="1106037"/>
            <a:ext cx="4367611" cy="2256626"/>
          </a:xfrm>
        </p:spPr>
        <p:txBody>
          <a:bodyPr>
            <a:noAutofit/>
          </a:bodyPr>
          <a:lstStyle/>
          <a:p>
            <a:r>
              <a:rPr lang="fr-FR" dirty="0" err="1"/>
              <a:t>Checking</a:t>
            </a:r>
            <a:r>
              <a:rPr lang="fr-FR" dirty="0"/>
              <a:t> </a:t>
            </a:r>
            <a:r>
              <a:rPr lang="fr-FR" dirty="0" err="1"/>
              <a:t>survival</a:t>
            </a:r>
            <a:r>
              <a:rPr lang="fr-FR" dirty="0"/>
              <a:t> rates:</a:t>
            </a:r>
          </a:p>
          <a:p>
            <a:pPr lvl="1"/>
            <a:r>
              <a:rPr lang="en-US" dirty="0" smtClean="0"/>
              <a:t>Using Collector App to find </a:t>
            </a:r>
            <a:r>
              <a:rPr lang="en-US" dirty="0"/>
              <a:t>back the trees in the order they were planted last </a:t>
            </a:r>
            <a:r>
              <a:rPr lang="en-US" dirty="0" smtClean="0"/>
              <a:t>year</a:t>
            </a:r>
          </a:p>
          <a:p>
            <a:pPr lvl="1"/>
            <a:r>
              <a:rPr lang="en-US" dirty="0" smtClean="0"/>
              <a:t>Undoable!</a:t>
            </a:r>
            <a:endParaRPr lang="en-US" dirty="0"/>
          </a:p>
          <a:p>
            <a:r>
              <a:rPr lang="en-US" dirty="0"/>
              <a:t>Alternative approach?</a:t>
            </a:r>
            <a:endParaRPr lang="fr-F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Design (3)</a:t>
            </a:r>
            <a:endParaRPr lang="fr-FR" dirty="0"/>
          </a:p>
        </p:txBody>
      </p:sp>
      <p:pic>
        <p:nvPicPr>
          <p:cNvPr id="7" name="Picture 2" descr="ii_jhuxy2r02_163b7b4771f879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844" y="3517889"/>
            <a:ext cx="2509555" cy="2243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AC76E21-8F5F-014A-AB7B-D5B3537643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l="41928" t="70258" r="18063" b="5495"/>
          <a:stretch/>
        </p:blipFill>
        <p:spPr>
          <a:xfrm>
            <a:off x="6090966" y="991839"/>
            <a:ext cx="2501480" cy="2425683"/>
          </a:xfrm>
          <a:prstGeom prst="rect">
            <a:avLst/>
          </a:prstGeom>
        </p:spPr>
      </p:pic>
      <p:pic>
        <p:nvPicPr>
          <p:cNvPr id="8" name="Picture 2" descr="https://lh3.googleusercontent.com/MyjIBbOBhJUxpuTndPBo07vEDD5deL8F18q4gZEvIuP9suX8raqq5RSd_IH9F7_QRjJdHqmeAVHLRJ99moX9Q2G908vGv2FM18JSdWmU46mX4tE8P_tA3N5Yg6otTiRml3EdYCDJ-eLuPUNFY2_B8SAj5Y3r1mS1t538aaU3lbfVaKzmRf6KNwMZWxftg5L9bVJBSiRJdc96BChaHhm4449-7-Oy8l428-jdeoNlKCLgdetJ64dEMwSLF2Qt-917mjV4qh5Axz51ZoW_MPuxBsjNGTxHwRhhLslD9fMgy6_7Bfs6MKRZXsMvWfS85a-q1jcMD2suN9vW_vyKFo8xaL214lCsSCR0H3AdHGU5LR2zLi4VWoSECYkm5FWNWkUAlkUJ8oAMHVdLvnL5BjmikeWPn4jtAB9Oo9c93w88I9rVUlYFcx-HkKsd3KbZaSqwalrHTyb-4QeHneJqebOBeJpOmxXxINIBuxfSg5SrJULufTdVNzT1XOzmtjmJ12dSwq2vU9N6dChZodGtqp_1N3TgDY7-W9OOVO3ScAbvQ1lXHDjul-JAi4A6P3GNJhnd0k097xoxTMxtmt5h_mr4YBXJ3mqvCE6y2ZcKvdJfHK3gbqEZBIXL_19ywNY3zkk=w550-h733-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946" y="3517889"/>
            <a:ext cx="1683414" cy="224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865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i_jhuxy2pt0_163b7b4771f879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622" y="3090946"/>
            <a:ext cx="2911641" cy="298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Design (4)</a:t>
            </a:r>
            <a:endParaRPr lang="fr-FR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36911" y="1106037"/>
            <a:ext cx="8237246" cy="2256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2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  <a:defRPr sz="1900" kern="1200">
                <a:solidFill>
                  <a:schemeClr val="tx2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ern="1200">
                <a:solidFill>
                  <a:srgbClr val="003366"/>
                </a:solidFill>
                <a:latin typeface="ScalaSans"/>
                <a:ea typeface="ヒラギノ角ゴ Pro W3" pitchFamily="-109" charset="-128"/>
                <a:cs typeface="ScalaSan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ern="1200">
                <a:solidFill>
                  <a:srgbClr val="003366"/>
                </a:solidFill>
                <a:latin typeface="ScalaSans"/>
                <a:ea typeface="ヒラギノ角ゴ Pro W3" pitchFamily="-109" charset="-128"/>
                <a:cs typeface="Scala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Alternative </a:t>
            </a:r>
            <a:r>
              <a:rPr lang="fr-FR" dirty="0" err="1" smtClean="0"/>
              <a:t>approach</a:t>
            </a:r>
            <a:r>
              <a:rPr lang="fr-FR" dirty="0" smtClean="0"/>
              <a:t>:</a:t>
            </a:r>
          </a:p>
          <a:p>
            <a:pPr lvl="1"/>
            <a:r>
              <a:rPr lang="en-US" dirty="0" smtClean="0"/>
              <a:t>Program </a:t>
            </a:r>
            <a:r>
              <a:rPr lang="en-US" dirty="0"/>
              <a:t>“corridors” </a:t>
            </a:r>
            <a:r>
              <a:rPr lang="en-US" dirty="0" smtClean="0"/>
              <a:t>(bands with 10m width) </a:t>
            </a:r>
            <a:r>
              <a:rPr lang="en-US" dirty="0"/>
              <a:t>covering substantial share of the land area</a:t>
            </a:r>
          </a:p>
          <a:p>
            <a:pPr lvl="1"/>
            <a:r>
              <a:rPr lang="en-US" dirty="0"/>
              <a:t>Count number of trees still alive in those bands… and compare to number of trees that were planted within band </a:t>
            </a:r>
            <a:r>
              <a:rPr lang="en-US" dirty="0" smtClean="0"/>
              <a:t>before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415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Design (5)</a:t>
            </a:r>
            <a:endParaRPr lang="fr-FR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36911" y="1106037"/>
            <a:ext cx="8237246" cy="3929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2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  <a:defRPr sz="1900" kern="1200">
                <a:solidFill>
                  <a:schemeClr val="tx2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ern="1200">
                <a:solidFill>
                  <a:srgbClr val="003366"/>
                </a:solidFill>
                <a:latin typeface="ScalaSans"/>
                <a:ea typeface="ヒラギノ角ゴ Pro W3" pitchFamily="-109" charset="-128"/>
                <a:cs typeface="ScalaSan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ern="1200">
                <a:solidFill>
                  <a:srgbClr val="003366"/>
                </a:solidFill>
                <a:latin typeface="ScalaSans"/>
                <a:ea typeface="ヒラギノ角ゴ Pro W3" pitchFamily="-109" charset="-128"/>
                <a:cs typeface="Scala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Power of the test: </a:t>
            </a:r>
          </a:p>
          <a:p>
            <a:pPr lvl="1"/>
            <a:r>
              <a:rPr lang="en-US" dirty="0" smtClean="0"/>
              <a:t>Paired means;</a:t>
            </a:r>
          </a:p>
          <a:p>
            <a:pPr lvl="1"/>
            <a:r>
              <a:rPr lang="en-US" dirty="0" smtClean="0"/>
              <a:t>MDE of 0.075 percentage</a:t>
            </a:r>
          </a:p>
          <a:p>
            <a:pPr marL="457200" lvl="1" indent="0">
              <a:buNone/>
            </a:pPr>
            <a:r>
              <a:rPr lang="en-US" dirty="0" smtClean="0"/>
              <a:t>    points with 80</a:t>
            </a:r>
            <a:r>
              <a:rPr lang="en-US" smtClean="0"/>
              <a:t>% </a:t>
            </a:r>
            <a:r>
              <a:rPr lang="en-US" smtClean="0"/>
              <a:t>power</a:t>
            </a:r>
            <a:endParaRPr lang="fr-FR" dirty="0" smtClean="0"/>
          </a:p>
          <a:p>
            <a:r>
              <a:rPr lang="en-US" dirty="0" smtClean="0"/>
              <a:t>Treatment </a:t>
            </a:r>
            <a:r>
              <a:rPr lang="en-US" dirty="0"/>
              <a:t>allocation:</a:t>
            </a:r>
          </a:p>
          <a:p>
            <a:pPr lvl="1"/>
            <a:r>
              <a:rPr lang="en-US" dirty="0" smtClean="0"/>
              <a:t>Each treatment </a:t>
            </a:r>
            <a:r>
              <a:rPr lang="en-US" dirty="0" err="1" smtClean="0"/>
              <a:t>imple</a:t>
            </a:r>
            <a:r>
              <a:rPr lang="en-US" dirty="0" smtClean="0"/>
              <a:t>-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/>
              <a:t>mented</a:t>
            </a:r>
            <a:r>
              <a:rPr lang="en-US" dirty="0" smtClean="0"/>
              <a:t> in each block</a:t>
            </a:r>
            <a:endParaRPr lang="en-US" dirty="0"/>
          </a:p>
          <a:p>
            <a:pPr lvl="2"/>
            <a:r>
              <a:rPr lang="en-US" dirty="0" smtClean="0"/>
              <a:t>One linear, one thresh.</a:t>
            </a:r>
          </a:p>
          <a:p>
            <a:pPr lvl="1"/>
            <a:r>
              <a:rPr lang="en-US" dirty="0" smtClean="0"/>
              <a:t>Should </a:t>
            </a:r>
            <a:r>
              <a:rPr lang="en-US" dirty="0"/>
              <a:t>control for </a:t>
            </a:r>
          </a:p>
          <a:p>
            <a:pPr marL="457200" lvl="1" indent="0">
              <a:buNone/>
            </a:pPr>
            <a:r>
              <a:rPr lang="en-US" dirty="0"/>
              <a:t>    community specifics</a:t>
            </a:r>
          </a:p>
          <a:p>
            <a:r>
              <a:rPr lang="en-US" dirty="0" smtClean="0"/>
              <a:t>Balance?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410181" y="1143838"/>
            <a:ext cx="4900663" cy="4829705"/>
            <a:chOff x="4410181" y="1143838"/>
            <a:chExt cx="4900663" cy="482970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918A453F-4F39-854E-A116-81FBFCCB8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0181" y="1143838"/>
              <a:ext cx="4895638" cy="4829705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8660296" y="1278645"/>
              <a:ext cx="650548" cy="1085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/>
          <p:cNvSpPr/>
          <p:nvPr/>
        </p:nvSpPr>
        <p:spPr bwMode="auto">
          <a:xfrm flipV="1">
            <a:off x="4370425" y="3123243"/>
            <a:ext cx="4733820" cy="22777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`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35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882" y="944440"/>
            <a:ext cx="9151640" cy="1268674"/>
          </a:xfrm>
        </p:spPr>
        <p:txBody>
          <a:bodyPr>
            <a:normAutofit fontScale="92500" lnSpcReduction="10000"/>
          </a:bodyPr>
          <a:lstStyle/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400" dirty="0" smtClean="0">
                <a:latin typeface="+mj-lt"/>
              </a:rPr>
              <a:t>Impact of </a:t>
            </a:r>
            <a:r>
              <a:rPr lang="nl-NL" altLang="en-US" sz="2400" dirty="0" err="1" smtClean="0">
                <a:latin typeface="+mj-lt"/>
              </a:rPr>
              <a:t>payment</a:t>
            </a:r>
            <a:r>
              <a:rPr lang="nl-NL" altLang="en-US" sz="2400" dirty="0" smtClean="0">
                <a:latin typeface="+mj-lt"/>
              </a:rPr>
              <a:t> </a:t>
            </a:r>
            <a:r>
              <a:rPr lang="nl-NL" altLang="en-US" sz="2400" dirty="0" err="1" smtClean="0">
                <a:latin typeface="+mj-lt"/>
              </a:rPr>
              <a:t>method</a:t>
            </a:r>
            <a:r>
              <a:rPr lang="nl-NL" altLang="en-US" sz="2400" dirty="0" smtClean="0">
                <a:latin typeface="+mj-lt"/>
              </a:rPr>
              <a:t> on survival </a:t>
            </a:r>
            <a:r>
              <a:rPr lang="nl-NL" altLang="en-US" sz="2400" dirty="0" err="1" smtClean="0">
                <a:latin typeface="+mj-lt"/>
              </a:rPr>
              <a:t>rates</a:t>
            </a:r>
            <a:r>
              <a:rPr lang="nl-NL" altLang="en-US" sz="2400" dirty="0" smtClean="0">
                <a:latin typeface="+mj-lt"/>
              </a:rPr>
              <a:t>:</a:t>
            </a: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100" dirty="0" err="1" smtClean="0">
                <a:latin typeface="+mj-lt"/>
              </a:rPr>
              <a:t>Linear</a:t>
            </a:r>
            <a:r>
              <a:rPr lang="nl-NL" altLang="en-US" sz="2100" dirty="0" smtClean="0">
                <a:latin typeface="+mj-lt"/>
              </a:rPr>
              <a:t> </a:t>
            </a:r>
            <a:r>
              <a:rPr lang="nl-NL" altLang="en-US" sz="2100" dirty="0" err="1" smtClean="0">
                <a:latin typeface="+mj-lt"/>
              </a:rPr>
              <a:t>payment</a:t>
            </a:r>
            <a:r>
              <a:rPr lang="nl-NL" altLang="en-US" sz="2100" dirty="0" smtClean="0">
                <a:latin typeface="+mj-lt"/>
              </a:rPr>
              <a:t> versus </a:t>
            </a:r>
            <a:r>
              <a:rPr lang="nl-NL" altLang="en-US" sz="2100" dirty="0" err="1" smtClean="0">
                <a:latin typeface="+mj-lt"/>
              </a:rPr>
              <a:t>threshold</a:t>
            </a:r>
            <a:r>
              <a:rPr lang="nl-NL" altLang="en-US" sz="2100" dirty="0" smtClean="0">
                <a:latin typeface="+mj-lt"/>
              </a:rPr>
              <a:t> </a:t>
            </a:r>
            <a:r>
              <a:rPr lang="nl-NL" altLang="en-US" sz="2100" dirty="0" err="1" smtClean="0">
                <a:latin typeface="+mj-lt"/>
              </a:rPr>
              <a:t>payments</a:t>
            </a:r>
            <a:endParaRPr lang="nl-NL" altLang="en-US" sz="2100" dirty="0" smtClean="0">
              <a:latin typeface="+mj-lt"/>
            </a:endParaRP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100" dirty="0" err="1" smtClean="0">
                <a:latin typeface="+mj-lt"/>
              </a:rPr>
              <a:t>Quantity</a:t>
            </a:r>
            <a:r>
              <a:rPr lang="nl-NL" altLang="en-US" sz="2100" dirty="0" smtClean="0">
                <a:latin typeface="+mj-lt"/>
              </a:rPr>
              <a:t>, but </a:t>
            </a:r>
            <a:r>
              <a:rPr lang="nl-NL" altLang="en-US" sz="2100" dirty="0" err="1" smtClean="0">
                <a:latin typeface="+mj-lt"/>
              </a:rPr>
              <a:t>also</a:t>
            </a:r>
            <a:r>
              <a:rPr lang="nl-NL" altLang="en-US" sz="2100" dirty="0" smtClean="0">
                <a:latin typeface="+mj-lt"/>
              </a:rPr>
              <a:t> </a:t>
            </a:r>
            <a:r>
              <a:rPr lang="nl-NL" altLang="en-US" sz="2100" dirty="0" err="1" smtClean="0">
                <a:latin typeface="+mj-lt"/>
              </a:rPr>
              <a:t>quality</a:t>
            </a:r>
            <a:endParaRPr lang="nl-NL" altLang="en-US" sz="2100" dirty="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altLang="en-US" sz="2300" dirty="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altLang="en-US" sz="2300" dirty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altLang="en-US" sz="2300" dirty="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altLang="en-US" sz="2300" dirty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altLang="en-US" sz="2300" dirty="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altLang="en-US" sz="2300" dirty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altLang="en-US" sz="2300" dirty="0">
              <a:latin typeface="+mj-lt"/>
            </a:endParaRP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nl-NL" altLang="en-US" sz="2400" dirty="0">
              <a:latin typeface="+mj-lt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/>
          <a:p>
            <a:pPr eaLnBrk="1" hangingPunct="1"/>
            <a:r>
              <a:rPr lang="nl-NL" altLang="en-US" dirty="0" smtClean="0"/>
              <a:t>4. </a:t>
            </a:r>
            <a:r>
              <a:rPr lang="nl-NL" altLang="en-US" dirty="0" err="1" smtClean="0"/>
              <a:t>Results</a:t>
            </a:r>
            <a:endParaRPr lang="en-GB" altLang="en-US" dirty="0">
              <a:cs typeface="Arial" panose="020B0604020202020204" pitchFamily="34" charset="0"/>
            </a:endParaRPr>
          </a:p>
        </p:txBody>
      </p:sp>
      <p:pic>
        <p:nvPicPr>
          <p:cNvPr id="5" name="Picture 4" descr="tsc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435" y="6011863"/>
            <a:ext cx="80085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597717" y="2115383"/>
            <a:ext cx="8221605" cy="2363852"/>
            <a:chOff x="637473" y="2115383"/>
            <a:chExt cx="8221605" cy="23638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611DE5C3-2102-EF4F-8222-DFC2ADE9E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7473" y="2115383"/>
              <a:ext cx="8221605" cy="236385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904921" y="2440122"/>
              <a:ext cx="650548" cy="144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2352329" y="3414242"/>
            <a:ext cx="6136880" cy="433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32451" y="3049807"/>
            <a:ext cx="6136880" cy="433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90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/>
          <a:p>
            <a:pPr eaLnBrk="1" hangingPunct="1"/>
            <a:r>
              <a:rPr lang="nl-NL" altLang="en-US" dirty="0" smtClean="0"/>
              <a:t>4. </a:t>
            </a:r>
            <a:r>
              <a:rPr lang="nl-NL" altLang="en-US" dirty="0" err="1" smtClean="0"/>
              <a:t>Results</a:t>
            </a:r>
            <a:endParaRPr lang="en-GB" altLang="en-US" dirty="0">
              <a:cs typeface="Arial" panose="020B0604020202020204" pitchFamily="34" charset="0"/>
            </a:endParaRPr>
          </a:p>
        </p:txBody>
      </p:sp>
      <p:pic>
        <p:nvPicPr>
          <p:cNvPr id="5" name="Picture 4" descr="tsc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435" y="6011863"/>
            <a:ext cx="80085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597717" y="2115383"/>
            <a:ext cx="8221605" cy="2363852"/>
            <a:chOff x="637473" y="2115383"/>
            <a:chExt cx="8221605" cy="23638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611DE5C3-2102-EF4F-8222-DFC2ADE9E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7473" y="2115383"/>
              <a:ext cx="8221605" cy="236385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904921" y="2440122"/>
              <a:ext cx="650548" cy="144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2352329" y="3414242"/>
            <a:ext cx="6136880" cy="433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18991" y="3042761"/>
            <a:ext cx="3950340" cy="440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24882" y="944440"/>
            <a:ext cx="9151640" cy="1268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2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  <a:defRPr sz="1900" kern="1200">
                <a:solidFill>
                  <a:schemeClr val="tx2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ern="1200">
                <a:solidFill>
                  <a:srgbClr val="003366"/>
                </a:solidFill>
                <a:latin typeface="ScalaSans"/>
                <a:ea typeface="ヒラギノ角ゴ Pro W3" pitchFamily="-109" charset="-128"/>
                <a:cs typeface="ScalaSan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ern="1200">
                <a:solidFill>
                  <a:srgbClr val="003366"/>
                </a:solidFill>
                <a:latin typeface="ScalaSans"/>
                <a:ea typeface="ヒラギノ角ゴ Pro W3" pitchFamily="-109" charset="-128"/>
                <a:cs typeface="Scala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400" smtClean="0">
                <a:latin typeface="+mj-lt"/>
              </a:rPr>
              <a:t>Impact of payment method on survival rates:</a:t>
            </a: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100" smtClean="0">
                <a:latin typeface="+mj-lt"/>
              </a:rPr>
              <a:t>Linear payment versus threshold payments</a:t>
            </a: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100" smtClean="0">
                <a:latin typeface="+mj-lt"/>
              </a:rPr>
              <a:t>Quantity, but also quality</a:t>
            </a: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endParaRPr lang="nl-NL" altLang="en-US" sz="230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endParaRPr lang="nl-NL" altLang="en-US" sz="230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endParaRPr lang="nl-NL" altLang="en-US" sz="230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endParaRPr lang="nl-NL" altLang="en-US" sz="230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endParaRPr lang="nl-NL" altLang="en-US" sz="230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endParaRPr lang="nl-NL" altLang="en-US" sz="230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endParaRPr lang="nl-NL" altLang="en-US" sz="2300" smtClean="0">
              <a:latin typeface="+mj-lt"/>
            </a:endParaRP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nl-NL" alt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023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/>
          <a:p>
            <a:pPr eaLnBrk="1" hangingPunct="1"/>
            <a:r>
              <a:rPr lang="nl-NL" altLang="en-US" dirty="0" smtClean="0"/>
              <a:t>4. </a:t>
            </a:r>
            <a:r>
              <a:rPr lang="nl-NL" altLang="en-US" dirty="0" err="1" smtClean="0"/>
              <a:t>Results</a:t>
            </a:r>
            <a:endParaRPr lang="en-GB" altLang="en-US" dirty="0">
              <a:cs typeface="Arial" panose="020B0604020202020204" pitchFamily="34" charset="0"/>
            </a:endParaRPr>
          </a:p>
        </p:txBody>
      </p:sp>
      <p:pic>
        <p:nvPicPr>
          <p:cNvPr id="5" name="Picture 4" descr="tsc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435" y="6011863"/>
            <a:ext cx="80085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597717" y="2115383"/>
            <a:ext cx="8221605" cy="2363852"/>
            <a:chOff x="637473" y="2115383"/>
            <a:chExt cx="8221605" cy="23638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611DE5C3-2102-EF4F-8222-DFC2ADE9E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7473" y="2115383"/>
              <a:ext cx="8221605" cy="236385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904921" y="2440122"/>
              <a:ext cx="650548" cy="144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2352329" y="3414242"/>
            <a:ext cx="6136880" cy="433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865165" y="3042760"/>
            <a:ext cx="604166" cy="440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24882" y="944440"/>
            <a:ext cx="9151640" cy="1268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2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  <a:defRPr sz="1900" kern="1200">
                <a:solidFill>
                  <a:schemeClr val="tx2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ern="1200">
                <a:solidFill>
                  <a:srgbClr val="003366"/>
                </a:solidFill>
                <a:latin typeface="ScalaSans"/>
                <a:ea typeface="ヒラギノ角ゴ Pro W3" pitchFamily="-109" charset="-128"/>
                <a:cs typeface="ScalaSan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ern="1200">
                <a:solidFill>
                  <a:srgbClr val="003366"/>
                </a:solidFill>
                <a:latin typeface="ScalaSans"/>
                <a:ea typeface="ヒラギノ角ゴ Pro W3" pitchFamily="-109" charset="-128"/>
                <a:cs typeface="Scala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400" smtClean="0">
                <a:latin typeface="+mj-lt"/>
              </a:rPr>
              <a:t>Impact of payment method on survival rates:</a:t>
            </a: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100" smtClean="0">
                <a:latin typeface="+mj-lt"/>
              </a:rPr>
              <a:t>Linear payment versus threshold payments</a:t>
            </a: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100" smtClean="0">
                <a:latin typeface="+mj-lt"/>
              </a:rPr>
              <a:t>Quantity, but also quality</a:t>
            </a: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endParaRPr lang="nl-NL" altLang="en-US" sz="230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endParaRPr lang="nl-NL" altLang="en-US" sz="230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endParaRPr lang="nl-NL" altLang="en-US" sz="230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endParaRPr lang="nl-NL" altLang="en-US" sz="230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endParaRPr lang="nl-NL" altLang="en-US" sz="230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endParaRPr lang="nl-NL" altLang="en-US" sz="230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endParaRPr lang="nl-NL" altLang="en-US" sz="2300" smtClean="0">
              <a:latin typeface="+mj-lt"/>
            </a:endParaRP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nl-NL" alt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1448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/>
          <a:p>
            <a:pPr eaLnBrk="1" hangingPunct="1"/>
            <a:r>
              <a:rPr lang="nl-NL" altLang="en-US" dirty="0" smtClean="0"/>
              <a:t>4. </a:t>
            </a:r>
            <a:r>
              <a:rPr lang="nl-NL" altLang="en-US" dirty="0" err="1" smtClean="0"/>
              <a:t>Results</a:t>
            </a:r>
            <a:endParaRPr lang="en-GB" altLang="en-US" dirty="0">
              <a:cs typeface="Arial" panose="020B0604020202020204" pitchFamily="34" charset="0"/>
            </a:endParaRPr>
          </a:p>
        </p:txBody>
      </p:sp>
      <p:pic>
        <p:nvPicPr>
          <p:cNvPr id="5" name="Picture 4" descr="tsc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435" y="6011863"/>
            <a:ext cx="80085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597717" y="2115383"/>
            <a:ext cx="8221605" cy="2363852"/>
            <a:chOff x="637473" y="2115383"/>
            <a:chExt cx="8221605" cy="23638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611DE5C3-2102-EF4F-8222-DFC2ADE9E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7473" y="2115383"/>
              <a:ext cx="8221605" cy="236385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904921" y="2440122"/>
              <a:ext cx="650548" cy="144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2352329" y="3414242"/>
            <a:ext cx="6136880" cy="433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24882" y="944440"/>
            <a:ext cx="9151640" cy="1268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2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  <a:defRPr sz="1900" kern="1200">
                <a:solidFill>
                  <a:schemeClr val="tx2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ern="1200">
                <a:solidFill>
                  <a:srgbClr val="003366"/>
                </a:solidFill>
                <a:latin typeface="ScalaSans"/>
                <a:ea typeface="ヒラギノ角ゴ Pro W3" pitchFamily="-109" charset="-128"/>
                <a:cs typeface="ScalaSan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ern="1200">
                <a:solidFill>
                  <a:srgbClr val="003366"/>
                </a:solidFill>
                <a:latin typeface="ScalaSans"/>
                <a:ea typeface="ヒラギノ角ゴ Pro W3" pitchFamily="-109" charset="-128"/>
                <a:cs typeface="Scala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400" dirty="0" smtClean="0">
                <a:latin typeface="+mj-lt"/>
              </a:rPr>
              <a:t>Impact of </a:t>
            </a:r>
            <a:r>
              <a:rPr lang="nl-NL" altLang="en-US" sz="2400" dirty="0" err="1" smtClean="0">
                <a:latin typeface="+mj-lt"/>
              </a:rPr>
              <a:t>payment</a:t>
            </a:r>
            <a:r>
              <a:rPr lang="nl-NL" altLang="en-US" sz="2400" dirty="0" smtClean="0">
                <a:latin typeface="+mj-lt"/>
              </a:rPr>
              <a:t> </a:t>
            </a:r>
            <a:r>
              <a:rPr lang="nl-NL" altLang="en-US" sz="2400" dirty="0" err="1" smtClean="0">
                <a:latin typeface="+mj-lt"/>
              </a:rPr>
              <a:t>method</a:t>
            </a:r>
            <a:r>
              <a:rPr lang="nl-NL" altLang="en-US" sz="2400" dirty="0" smtClean="0">
                <a:latin typeface="+mj-lt"/>
              </a:rPr>
              <a:t> on survival </a:t>
            </a:r>
            <a:r>
              <a:rPr lang="nl-NL" altLang="en-US" sz="2400" dirty="0" err="1" smtClean="0">
                <a:latin typeface="+mj-lt"/>
              </a:rPr>
              <a:t>rates</a:t>
            </a:r>
            <a:r>
              <a:rPr lang="nl-NL" altLang="en-US" sz="2400" dirty="0" smtClean="0">
                <a:latin typeface="+mj-lt"/>
              </a:rPr>
              <a:t>:</a:t>
            </a: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100" dirty="0" err="1" smtClean="0">
                <a:latin typeface="+mj-lt"/>
              </a:rPr>
              <a:t>Linear</a:t>
            </a:r>
            <a:r>
              <a:rPr lang="nl-NL" altLang="en-US" sz="2100" dirty="0" smtClean="0">
                <a:latin typeface="+mj-lt"/>
              </a:rPr>
              <a:t> </a:t>
            </a:r>
            <a:r>
              <a:rPr lang="nl-NL" altLang="en-US" sz="2100" dirty="0" err="1" smtClean="0">
                <a:latin typeface="+mj-lt"/>
              </a:rPr>
              <a:t>payment</a:t>
            </a:r>
            <a:r>
              <a:rPr lang="nl-NL" altLang="en-US" sz="2100" dirty="0" smtClean="0">
                <a:latin typeface="+mj-lt"/>
              </a:rPr>
              <a:t> versus </a:t>
            </a:r>
            <a:r>
              <a:rPr lang="nl-NL" altLang="en-US" sz="2100" dirty="0" err="1" smtClean="0">
                <a:latin typeface="+mj-lt"/>
              </a:rPr>
              <a:t>threshold</a:t>
            </a:r>
            <a:r>
              <a:rPr lang="nl-NL" altLang="en-US" sz="2100" dirty="0" smtClean="0">
                <a:latin typeface="+mj-lt"/>
              </a:rPr>
              <a:t> </a:t>
            </a:r>
            <a:r>
              <a:rPr lang="nl-NL" altLang="en-US" sz="2100" dirty="0" err="1" smtClean="0">
                <a:latin typeface="+mj-lt"/>
              </a:rPr>
              <a:t>payments</a:t>
            </a:r>
            <a:endParaRPr lang="nl-NL" altLang="en-US" sz="2100" dirty="0" smtClean="0">
              <a:latin typeface="+mj-lt"/>
            </a:endParaRP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100" dirty="0" err="1" smtClean="0">
                <a:latin typeface="+mj-lt"/>
              </a:rPr>
              <a:t>Quantity</a:t>
            </a:r>
            <a:r>
              <a:rPr lang="nl-NL" altLang="en-US" sz="2100" dirty="0" smtClean="0">
                <a:latin typeface="+mj-lt"/>
              </a:rPr>
              <a:t>, but </a:t>
            </a:r>
            <a:r>
              <a:rPr lang="nl-NL" altLang="en-US" sz="2100" dirty="0" err="1" smtClean="0">
                <a:latin typeface="+mj-lt"/>
              </a:rPr>
              <a:t>also</a:t>
            </a:r>
            <a:r>
              <a:rPr lang="nl-NL" altLang="en-US" sz="2100" dirty="0" smtClean="0">
                <a:latin typeface="+mj-lt"/>
              </a:rPr>
              <a:t> </a:t>
            </a:r>
            <a:r>
              <a:rPr lang="nl-NL" altLang="en-US" sz="2100" dirty="0" err="1" smtClean="0">
                <a:latin typeface="+mj-lt"/>
              </a:rPr>
              <a:t>quality</a:t>
            </a:r>
            <a:endParaRPr lang="nl-NL" altLang="en-US" sz="2100" dirty="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endParaRPr lang="nl-NL" altLang="en-US" sz="2300" dirty="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endParaRPr lang="nl-NL" altLang="en-US" sz="2300" dirty="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endParaRPr lang="nl-NL" altLang="en-US" sz="2300" dirty="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endParaRPr lang="nl-NL" altLang="en-US" sz="2300" dirty="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endParaRPr lang="nl-NL" altLang="en-US" sz="2300" dirty="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endParaRPr lang="nl-NL" altLang="en-US" sz="2300" dirty="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endParaRPr lang="nl-NL" altLang="en-US" sz="2300" dirty="0" smtClean="0">
              <a:latin typeface="+mj-lt"/>
            </a:endParaRP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nl-NL" alt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616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8134" y="950400"/>
            <a:ext cx="9151640" cy="5061463"/>
          </a:xfrm>
        </p:spPr>
        <p:txBody>
          <a:bodyPr>
            <a:normAutofit fontScale="92500" lnSpcReduction="10000"/>
          </a:bodyPr>
          <a:lstStyle/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400" dirty="0"/>
              <a:t>Impact of </a:t>
            </a:r>
            <a:r>
              <a:rPr lang="nl-NL" altLang="en-US" sz="2400" dirty="0" err="1"/>
              <a:t>payment</a:t>
            </a:r>
            <a:r>
              <a:rPr lang="nl-NL" altLang="en-US" sz="2400" dirty="0"/>
              <a:t> </a:t>
            </a:r>
            <a:r>
              <a:rPr lang="nl-NL" altLang="en-US" sz="2400" dirty="0" err="1"/>
              <a:t>method</a:t>
            </a:r>
            <a:r>
              <a:rPr lang="nl-NL" altLang="en-US" sz="2400" dirty="0"/>
              <a:t> on survival </a:t>
            </a:r>
            <a:r>
              <a:rPr lang="nl-NL" altLang="en-US" sz="2400" dirty="0" err="1"/>
              <a:t>rates</a:t>
            </a:r>
            <a:r>
              <a:rPr lang="nl-NL" altLang="en-US" sz="2400" dirty="0"/>
              <a:t>:</a:t>
            </a: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100" dirty="0" err="1" smtClean="0">
                <a:latin typeface="+mj-lt"/>
              </a:rPr>
              <a:t>Linear</a:t>
            </a:r>
            <a:r>
              <a:rPr lang="nl-NL" altLang="en-US" sz="2100" dirty="0" smtClean="0">
                <a:latin typeface="+mj-lt"/>
              </a:rPr>
              <a:t> </a:t>
            </a:r>
            <a:r>
              <a:rPr lang="nl-NL" altLang="en-US" sz="2100" dirty="0" err="1" smtClean="0">
                <a:latin typeface="+mj-lt"/>
              </a:rPr>
              <a:t>payment</a:t>
            </a:r>
            <a:r>
              <a:rPr lang="nl-NL" altLang="en-US" sz="2100" dirty="0" smtClean="0">
                <a:latin typeface="+mj-lt"/>
              </a:rPr>
              <a:t> versus </a:t>
            </a:r>
            <a:r>
              <a:rPr lang="nl-NL" altLang="en-US" sz="2100" dirty="0" err="1" smtClean="0">
                <a:latin typeface="+mj-lt"/>
              </a:rPr>
              <a:t>threshold</a:t>
            </a:r>
            <a:r>
              <a:rPr lang="nl-NL" altLang="en-US" sz="2100" dirty="0" smtClean="0">
                <a:latin typeface="+mj-lt"/>
              </a:rPr>
              <a:t> </a:t>
            </a:r>
            <a:r>
              <a:rPr lang="nl-NL" altLang="en-US" sz="2100" dirty="0" err="1" smtClean="0">
                <a:latin typeface="+mj-lt"/>
              </a:rPr>
              <a:t>payments</a:t>
            </a:r>
            <a:endParaRPr lang="nl-NL" altLang="en-US" sz="2100" dirty="0" smtClean="0">
              <a:latin typeface="+mj-lt"/>
            </a:endParaRP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100" dirty="0" err="1" smtClean="0">
                <a:latin typeface="+mj-lt"/>
              </a:rPr>
              <a:t>Quantity</a:t>
            </a:r>
            <a:r>
              <a:rPr lang="nl-NL" altLang="en-US" sz="2100" dirty="0" smtClean="0">
                <a:latin typeface="+mj-lt"/>
              </a:rPr>
              <a:t>, but </a:t>
            </a:r>
            <a:r>
              <a:rPr lang="nl-NL" altLang="en-US" sz="2100" dirty="0" err="1" smtClean="0">
                <a:latin typeface="+mj-lt"/>
              </a:rPr>
              <a:t>also</a:t>
            </a:r>
            <a:r>
              <a:rPr lang="nl-NL" altLang="en-US" sz="2100" dirty="0" smtClean="0">
                <a:latin typeface="+mj-lt"/>
              </a:rPr>
              <a:t> </a:t>
            </a:r>
            <a:r>
              <a:rPr lang="nl-NL" altLang="en-US" sz="2100" dirty="0" err="1" smtClean="0">
                <a:latin typeface="+mj-lt"/>
              </a:rPr>
              <a:t>quality</a:t>
            </a:r>
            <a:endParaRPr lang="nl-NL" altLang="en-US" sz="2100" dirty="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altLang="en-US" sz="2300" dirty="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altLang="en-US" sz="2300" dirty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altLang="en-US" sz="2300" dirty="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altLang="en-US" sz="2300" dirty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altLang="en-US" sz="2300" dirty="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altLang="en-US" sz="2300" dirty="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altLang="en-US" sz="2300" dirty="0" smtClean="0">
              <a:latin typeface="+mj-lt"/>
            </a:endParaRP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400" dirty="0" err="1" smtClean="0">
                <a:latin typeface="+mj-lt"/>
              </a:rPr>
              <a:t>Linear</a:t>
            </a:r>
            <a:r>
              <a:rPr lang="nl-NL" altLang="en-US" sz="2400" dirty="0" smtClean="0">
                <a:latin typeface="+mj-lt"/>
              </a:rPr>
              <a:t> </a:t>
            </a:r>
            <a:r>
              <a:rPr lang="nl-NL" altLang="en-US" sz="2400" dirty="0" err="1" smtClean="0">
                <a:latin typeface="+mj-lt"/>
              </a:rPr>
              <a:t>payments</a:t>
            </a:r>
            <a:r>
              <a:rPr lang="nl-NL" altLang="en-US" sz="2400" dirty="0" smtClean="0">
                <a:latin typeface="+mj-lt"/>
              </a:rPr>
              <a:t> </a:t>
            </a:r>
            <a:r>
              <a:rPr lang="nl-NL" altLang="en-US" sz="2400" dirty="0" err="1" smtClean="0">
                <a:latin typeface="+mj-lt"/>
              </a:rPr>
              <a:t>outperform</a:t>
            </a:r>
            <a:r>
              <a:rPr lang="nl-NL" altLang="en-US" sz="2400" dirty="0" smtClean="0">
                <a:latin typeface="+mj-lt"/>
              </a:rPr>
              <a:t> </a:t>
            </a:r>
            <a:r>
              <a:rPr lang="nl-NL" altLang="en-US" sz="2400" dirty="0" err="1" smtClean="0">
                <a:latin typeface="+mj-lt"/>
              </a:rPr>
              <a:t>the</a:t>
            </a:r>
            <a:r>
              <a:rPr lang="nl-NL" altLang="en-US" sz="2400" dirty="0" smtClean="0">
                <a:latin typeface="+mj-lt"/>
              </a:rPr>
              <a:t> </a:t>
            </a:r>
            <a:r>
              <a:rPr lang="nl-NL" altLang="en-US" sz="2400" dirty="0" err="1" smtClean="0">
                <a:latin typeface="+mj-lt"/>
              </a:rPr>
              <a:t>threshold</a:t>
            </a:r>
            <a:r>
              <a:rPr lang="nl-NL" altLang="en-US" sz="2400" dirty="0" smtClean="0">
                <a:latin typeface="+mj-lt"/>
              </a:rPr>
              <a:t> </a:t>
            </a:r>
            <a:r>
              <a:rPr lang="nl-NL" altLang="en-US" sz="2400" dirty="0" err="1" smtClean="0">
                <a:latin typeface="+mj-lt"/>
              </a:rPr>
              <a:t>payment</a:t>
            </a:r>
            <a:r>
              <a:rPr lang="nl-NL" altLang="en-US" sz="2400" dirty="0" smtClean="0">
                <a:latin typeface="+mj-lt"/>
              </a:rPr>
              <a:t> </a:t>
            </a:r>
            <a:r>
              <a:rPr lang="nl-NL" altLang="en-US" sz="2400" dirty="0" err="1" smtClean="0">
                <a:latin typeface="+mj-lt"/>
              </a:rPr>
              <a:t>mechanism</a:t>
            </a:r>
            <a:endParaRPr lang="nl-NL" altLang="en-US" sz="2400" dirty="0" smtClean="0">
              <a:latin typeface="+mj-lt"/>
            </a:endParaRP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300" dirty="0" smtClean="0">
                <a:latin typeface="+mj-lt"/>
              </a:rPr>
              <a:t>in </a:t>
            </a:r>
            <a:r>
              <a:rPr lang="nl-NL" altLang="en-US" sz="2300" dirty="0" err="1">
                <a:latin typeface="+mj-lt"/>
              </a:rPr>
              <a:t>terms</a:t>
            </a:r>
            <a:r>
              <a:rPr lang="nl-NL" altLang="en-US" sz="2300" dirty="0">
                <a:latin typeface="+mj-lt"/>
              </a:rPr>
              <a:t> of trees </a:t>
            </a:r>
            <a:r>
              <a:rPr lang="nl-NL" altLang="en-US" sz="2300" dirty="0" err="1" smtClean="0">
                <a:latin typeface="+mj-lt"/>
              </a:rPr>
              <a:t>alive</a:t>
            </a:r>
            <a:endParaRPr lang="nl-NL" altLang="en-US" sz="2300" dirty="0" smtClean="0">
              <a:latin typeface="+mj-lt"/>
            </a:endParaRP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300" dirty="0" err="1" smtClean="0"/>
              <a:t>And</a:t>
            </a:r>
            <a:r>
              <a:rPr lang="nl-NL" altLang="en-US" sz="2300" dirty="0" smtClean="0"/>
              <a:t> </a:t>
            </a:r>
            <a:r>
              <a:rPr lang="nl-NL" altLang="en-US" sz="2300" dirty="0" err="1"/>
              <a:t>also</a:t>
            </a:r>
            <a:r>
              <a:rPr lang="nl-NL" altLang="en-US" sz="2300" dirty="0"/>
              <a:t> in </a:t>
            </a:r>
            <a:r>
              <a:rPr lang="nl-NL" altLang="en-US" sz="2300" dirty="0" err="1"/>
              <a:t>terms</a:t>
            </a:r>
            <a:r>
              <a:rPr lang="nl-NL" altLang="en-US" sz="2300" dirty="0"/>
              <a:t> of “</a:t>
            </a:r>
            <a:r>
              <a:rPr lang="nl-NL" altLang="en-US" sz="2300" dirty="0" err="1"/>
              <a:t>quality</a:t>
            </a:r>
            <a:r>
              <a:rPr lang="nl-NL" altLang="en-US" sz="2300" dirty="0"/>
              <a:t>”</a:t>
            </a: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nl-NL" altLang="en-US" sz="2300" dirty="0" smtClean="0">
              <a:latin typeface="+mj-lt"/>
            </a:endParaRP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nl-NL" altLang="en-US" sz="2400" dirty="0">
              <a:latin typeface="+mj-lt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/>
          <a:p>
            <a:pPr eaLnBrk="1" hangingPunct="1"/>
            <a:r>
              <a:rPr lang="nl-NL" altLang="en-US" dirty="0" smtClean="0"/>
              <a:t>4. </a:t>
            </a:r>
            <a:r>
              <a:rPr lang="nl-NL" altLang="en-US" dirty="0" err="1" smtClean="0"/>
              <a:t>Results</a:t>
            </a:r>
            <a:endParaRPr lang="en-GB" altLang="en-US" dirty="0">
              <a:cs typeface="Arial" panose="020B0604020202020204" pitchFamily="34" charset="0"/>
            </a:endParaRPr>
          </a:p>
        </p:txBody>
      </p:sp>
      <p:pic>
        <p:nvPicPr>
          <p:cNvPr id="5" name="Picture 4" descr="tsc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435" y="6011863"/>
            <a:ext cx="80085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597717" y="2115383"/>
            <a:ext cx="8221605" cy="2363852"/>
            <a:chOff x="637473" y="2115383"/>
            <a:chExt cx="8221605" cy="23638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611DE5C3-2102-EF4F-8222-DFC2ADE9E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7473" y="2115383"/>
              <a:ext cx="8221605" cy="236385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904921" y="2440122"/>
              <a:ext cx="650548" cy="144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702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98784" y="1041891"/>
            <a:ext cx="4513664" cy="5080613"/>
          </a:xfrm>
        </p:spPr>
        <p:txBody>
          <a:bodyPr>
            <a:normAutofit/>
          </a:bodyPr>
          <a:lstStyle/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100" dirty="0" smtClean="0">
                <a:latin typeface="+mj-lt"/>
              </a:rPr>
              <a:t>Significant </a:t>
            </a:r>
            <a:r>
              <a:rPr lang="nl-NL" altLang="en-US" sz="2100" dirty="0" err="1" smtClean="0">
                <a:latin typeface="+mj-lt"/>
              </a:rPr>
              <a:t>difference</a:t>
            </a:r>
            <a:endParaRPr lang="nl-NL" altLang="en-US" sz="2100" dirty="0" smtClean="0">
              <a:latin typeface="+mj-lt"/>
            </a:endParaRP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000" dirty="0" err="1" smtClean="0">
                <a:latin typeface="+mj-lt"/>
              </a:rPr>
              <a:t>Not</a:t>
            </a:r>
            <a:r>
              <a:rPr lang="nl-NL" altLang="en-US" sz="2000" dirty="0" smtClean="0">
                <a:latin typeface="+mj-lt"/>
              </a:rPr>
              <a:t> </a:t>
            </a:r>
            <a:r>
              <a:rPr lang="nl-NL" altLang="en-US" sz="2000" dirty="0" err="1" smtClean="0">
                <a:latin typeface="+mj-lt"/>
              </a:rPr>
              <a:t>very</a:t>
            </a:r>
            <a:r>
              <a:rPr lang="nl-NL" altLang="en-US" sz="2000" dirty="0" smtClean="0">
                <a:latin typeface="+mj-lt"/>
              </a:rPr>
              <a:t> high </a:t>
            </a:r>
            <a:r>
              <a:rPr lang="nl-NL" altLang="en-US" sz="2000" dirty="0" err="1" smtClean="0">
                <a:latin typeface="+mj-lt"/>
              </a:rPr>
              <a:t>powered</a:t>
            </a:r>
            <a:endParaRPr lang="nl-NL" altLang="en-US" sz="2000" dirty="0" smtClean="0">
              <a:latin typeface="+mj-lt"/>
            </a:endParaRP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000" dirty="0" smtClean="0">
                <a:latin typeface="+mj-lt"/>
              </a:rPr>
              <a:t>True impact, or </a:t>
            </a:r>
            <a:r>
              <a:rPr lang="nl-NL" altLang="en-US" sz="2000" dirty="0" err="1" smtClean="0">
                <a:latin typeface="+mj-lt"/>
              </a:rPr>
              <a:t>fluke</a:t>
            </a:r>
            <a:r>
              <a:rPr lang="nl-NL" altLang="en-US" sz="2000" dirty="0" smtClean="0">
                <a:latin typeface="+mj-lt"/>
              </a:rPr>
              <a:t>?</a:t>
            </a:r>
            <a:endParaRPr lang="nl-NL" altLang="en-US" sz="2000" dirty="0">
              <a:latin typeface="+mj-lt"/>
            </a:endParaRP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100" dirty="0" err="1" smtClean="0">
                <a:latin typeface="+mj-lt"/>
              </a:rPr>
              <a:t>Try</a:t>
            </a:r>
            <a:r>
              <a:rPr lang="nl-NL" altLang="en-US" sz="2100" dirty="0" smtClean="0">
                <a:latin typeface="+mj-lt"/>
              </a:rPr>
              <a:t> </a:t>
            </a:r>
            <a:r>
              <a:rPr lang="nl-NL" altLang="en-US" sz="2100" dirty="0" err="1" smtClean="0">
                <a:latin typeface="+mj-lt"/>
              </a:rPr>
              <a:t>to</a:t>
            </a:r>
            <a:r>
              <a:rPr lang="nl-NL" altLang="en-US" sz="2100" dirty="0" smtClean="0">
                <a:latin typeface="+mj-lt"/>
              </a:rPr>
              <a:t> </a:t>
            </a:r>
            <a:r>
              <a:rPr lang="nl-NL" altLang="en-US" sz="2100" dirty="0" err="1" smtClean="0">
                <a:latin typeface="+mj-lt"/>
              </a:rPr>
              <a:t>explain</a:t>
            </a:r>
            <a:r>
              <a:rPr lang="nl-NL" altLang="en-US" sz="2100" dirty="0" smtClean="0">
                <a:latin typeface="+mj-lt"/>
              </a:rPr>
              <a:t> survival </a:t>
            </a:r>
            <a:r>
              <a:rPr lang="nl-NL" altLang="en-US" sz="2100" dirty="0" err="1" smtClean="0">
                <a:latin typeface="+mj-lt"/>
              </a:rPr>
              <a:t>rates</a:t>
            </a:r>
            <a:r>
              <a:rPr lang="nl-NL" altLang="en-US" sz="2100" dirty="0" smtClean="0">
                <a:latin typeface="+mj-lt"/>
              </a:rPr>
              <a:t>:</a:t>
            </a:r>
            <a:endParaRPr lang="nl-NL" altLang="en-US" sz="2400" dirty="0">
              <a:latin typeface="+mj-lt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/>
          <a:p>
            <a:r>
              <a:rPr lang="nl-NL" altLang="en-US" dirty="0" err="1" smtClean="0"/>
              <a:t>Results</a:t>
            </a:r>
            <a:r>
              <a:rPr lang="nl-NL" altLang="en-US" dirty="0" smtClean="0"/>
              <a:t> (2)</a:t>
            </a:r>
            <a:endParaRPr lang="en-GB" altLang="en-US" dirty="0"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80FEC9E-3DDF-B446-8EC7-34A1F8DCA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880" y="1350415"/>
            <a:ext cx="5055032" cy="477208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262191" y="1696492"/>
            <a:ext cx="848139" cy="325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024190" y="1689868"/>
            <a:ext cx="848139" cy="325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pic>
        <p:nvPicPr>
          <p:cNvPr id="9" name="Picture 8" descr="tsc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435" y="6011863"/>
            <a:ext cx="80085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67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98784" y="1041891"/>
            <a:ext cx="4513664" cy="5080613"/>
          </a:xfrm>
        </p:spPr>
        <p:txBody>
          <a:bodyPr>
            <a:normAutofit/>
          </a:bodyPr>
          <a:lstStyle/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100" dirty="0" smtClean="0">
                <a:latin typeface="+mj-lt"/>
              </a:rPr>
              <a:t>Significant </a:t>
            </a:r>
            <a:r>
              <a:rPr lang="nl-NL" altLang="en-US" sz="2100" dirty="0" err="1" smtClean="0">
                <a:latin typeface="+mj-lt"/>
              </a:rPr>
              <a:t>difference</a:t>
            </a:r>
            <a:endParaRPr lang="nl-NL" altLang="en-US" sz="2100" dirty="0" smtClean="0">
              <a:latin typeface="+mj-lt"/>
            </a:endParaRP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000" dirty="0" err="1" smtClean="0">
                <a:latin typeface="+mj-lt"/>
              </a:rPr>
              <a:t>Not</a:t>
            </a:r>
            <a:r>
              <a:rPr lang="nl-NL" altLang="en-US" sz="2000" dirty="0" smtClean="0">
                <a:latin typeface="+mj-lt"/>
              </a:rPr>
              <a:t> </a:t>
            </a:r>
            <a:r>
              <a:rPr lang="nl-NL" altLang="en-US" sz="2000" dirty="0" err="1" smtClean="0">
                <a:latin typeface="+mj-lt"/>
              </a:rPr>
              <a:t>very</a:t>
            </a:r>
            <a:r>
              <a:rPr lang="nl-NL" altLang="en-US" sz="2000" dirty="0" smtClean="0">
                <a:latin typeface="+mj-lt"/>
              </a:rPr>
              <a:t> high </a:t>
            </a:r>
            <a:r>
              <a:rPr lang="nl-NL" altLang="en-US" sz="2000" dirty="0" err="1" smtClean="0">
                <a:latin typeface="+mj-lt"/>
              </a:rPr>
              <a:t>powered</a:t>
            </a:r>
            <a:endParaRPr lang="nl-NL" altLang="en-US" sz="2000" dirty="0" smtClean="0">
              <a:latin typeface="+mj-lt"/>
            </a:endParaRP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000" dirty="0" smtClean="0">
                <a:latin typeface="+mj-lt"/>
              </a:rPr>
              <a:t>True impact, or </a:t>
            </a:r>
            <a:r>
              <a:rPr lang="nl-NL" altLang="en-US" sz="2000" dirty="0" err="1" smtClean="0">
                <a:latin typeface="+mj-lt"/>
              </a:rPr>
              <a:t>fluke</a:t>
            </a:r>
            <a:r>
              <a:rPr lang="nl-NL" altLang="en-US" sz="2000" dirty="0" smtClean="0">
                <a:latin typeface="+mj-lt"/>
              </a:rPr>
              <a:t>?</a:t>
            </a:r>
            <a:endParaRPr lang="nl-NL" altLang="en-US" sz="2000" dirty="0">
              <a:latin typeface="+mj-lt"/>
            </a:endParaRP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100" dirty="0" err="1" smtClean="0">
                <a:latin typeface="+mj-lt"/>
              </a:rPr>
              <a:t>Try</a:t>
            </a:r>
            <a:r>
              <a:rPr lang="nl-NL" altLang="en-US" sz="2100" dirty="0" smtClean="0">
                <a:latin typeface="+mj-lt"/>
              </a:rPr>
              <a:t> </a:t>
            </a:r>
            <a:r>
              <a:rPr lang="nl-NL" altLang="en-US" sz="2100" dirty="0" err="1" smtClean="0">
                <a:latin typeface="+mj-lt"/>
              </a:rPr>
              <a:t>to</a:t>
            </a:r>
            <a:r>
              <a:rPr lang="nl-NL" altLang="en-US" sz="2100" dirty="0" smtClean="0">
                <a:latin typeface="+mj-lt"/>
              </a:rPr>
              <a:t> </a:t>
            </a:r>
            <a:r>
              <a:rPr lang="nl-NL" altLang="en-US" sz="2100" dirty="0" err="1" smtClean="0">
                <a:latin typeface="+mj-lt"/>
              </a:rPr>
              <a:t>explain</a:t>
            </a:r>
            <a:r>
              <a:rPr lang="nl-NL" altLang="en-US" sz="2100" dirty="0" smtClean="0">
                <a:latin typeface="+mj-lt"/>
              </a:rPr>
              <a:t> survival </a:t>
            </a:r>
            <a:r>
              <a:rPr lang="nl-NL" altLang="en-US" sz="2100" dirty="0" err="1" smtClean="0">
                <a:latin typeface="+mj-lt"/>
              </a:rPr>
              <a:t>rates</a:t>
            </a:r>
            <a:r>
              <a:rPr lang="nl-NL" altLang="en-US" sz="2100" dirty="0" smtClean="0">
                <a:latin typeface="+mj-lt"/>
              </a:rPr>
              <a:t>:</a:t>
            </a:r>
            <a:endParaRPr lang="nl-NL" altLang="en-US" sz="2400" dirty="0">
              <a:latin typeface="+mj-lt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/>
          <a:p>
            <a:r>
              <a:rPr lang="nl-NL" altLang="en-US" dirty="0" err="1" smtClean="0"/>
              <a:t>Results</a:t>
            </a:r>
            <a:r>
              <a:rPr lang="nl-NL" altLang="en-US" dirty="0" smtClean="0"/>
              <a:t> (2)</a:t>
            </a:r>
            <a:endParaRPr lang="en-GB" altLang="en-US" dirty="0"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80FEC9E-3DDF-B446-8EC7-34A1F8DCA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880" y="1350415"/>
            <a:ext cx="5055032" cy="477208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024190" y="1689868"/>
            <a:ext cx="848139" cy="325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pic>
        <p:nvPicPr>
          <p:cNvPr id="9" name="Picture 8" descr="tsc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435" y="6011863"/>
            <a:ext cx="80085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272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1. Introduction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3369"/>
            <a:ext cx="8554278" cy="4677918"/>
          </a:xfrm>
        </p:spPr>
        <p:txBody>
          <a:bodyPr>
            <a:noAutofit/>
          </a:bodyPr>
          <a:lstStyle/>
          <a:p>
            <a:r>
              <a:rPr lang="nl-NL" altLang="en-US" dirty="0" err="1" smtClean="0"/>
              <a:t>Payments</a:t>
            </a:r>
            <a:r>
              <a:rPr lang="nl-NL" altLang="en-US" dirty="0" smtClean="0"/>
              <a:t> </a:t>
            </a:r>
            <a:r>
              <a:rPr lang="nl-NL" altLang="en-US" dirty="0" err="1"/>
              <a:t>for</a:t>
            </a:r>
            <a:r>
              <a:rPr lang="nl-NL" altLang="en-US" dirty="0"/>
              <a:t> </a:t>
            </a:r>
            <a:r>
              <a:rPr lang="nl-NL" altLang="en-US" dirty="0" err="1"/>
              <a:t>ecosystem</a:t>
            </a:r>
            <a:r>
              <a:rPr lang="nl-NL" altLang="en-US" dirty="0"/>
              <a:t> services (</a:t>
            </a:r>
            <a:r>
              <a:rPr lang="nl-NL" altLang="en-US" dirty="0" err="1"/>
              <a:t>Wunder</a:t>
            </a:r>
            <a:r>
              <a:rPr lang="nl-NL" altLang="en-US" dirty="0"/>
              <a:t> et al. </a:t>
            </a:r>
            <a:r>
              <a:rPr lang="nl-NL" altLang="en-US" dirty="0" smtClean="0"/>
              <a:t>2005)</a:t>
            </a:r>
          </a:p>
          <a:p>
            <a:pPr lvl="1"/>
            <a:r>
              <a:rPr lang="nl-NL" altLang="en-US" dirty="0" err="1" smtClean="0"/>
              <a:t>Conservation</a:t>
            </a:r>
            <a:r>
              <a:rPr lang="nl-NL" altLang="en-US" dirty="0" smtClean="0"/>
              <a:t> </a:t>
            </a:r>
            <a:r>
              <a:rPr lang="nl-NL" altLang="en-US" dirty="0" err="1"/>
              <a:t>payments</a:t>
            </a:r>
            <a:r>
              <a:rPr lang="nl-NL" altLang="en-US" dirty="0"/>
              <a:t> </a:t>
            </a:r>
            <a:r>
              <a:rPr lang="nl-NL" altLang="en-US" dirty="0" err="1"/>
              <a:t>conditional</a:t>
            </a:r>
            <a:r>
              <a:rPr lang="nl-NL" altLang="en-US" dirty="0"/>
              <a:t> on service </a:t>
            </a:r>
            <a:r>
              <a:rPr lang="nl-NL" altLang="en-US" dirty="0" err="1"/>
              <a:t>being</a:t>
            </a:r>
            <a:r>
              <a:rPr lang="nl-NL" altLang="en-US" dirty="0"/>
              <a:t> </a:t>
            </a:r>
            <a:r>
              <a:rPr lang="nl-NL" altLang="en-US" dirty="0" err="1"/>
              <a:t>delivered</a:t>
            </a:r>
            <a:r>
              <a:rPr lang="nl-NL" altLang="en-US" dirty="0"/>
              <a:t> </a:t>
            </a:r>
            <a:r>
              <a:rPr lang="nl-NL" altLang="en-US" dirty="0" err="1"/>
              <a:t>by</a:t>
            </a:r>
            <a:r>
              <a:rPr lang="nl-NL" altLang="en-US" dirty="0"/>
              <a:t> </a:t>
            </a:r>
            <a:r>
              <a:rPr lang="nl-NL" altLang="en-US" dirty="0" err="1"/>
              <a:t>the</a:t>
            </a:r>
            <a:r>
              <a:rPr lang="nl-NL" altLang="en-US" dirty="0"/>
              <a:t> </a:t>
            </a:r>
            <a:r>
              <a:rPr lang="nl-NL" altLang="en-US" dirty="0" err="1" smtClean="0"/>
              <a:t>ecosystem</a:t>
            </a:r>
            <a:r>
              <a:rPr lang="nl-NL" altLang="en-US" dirty="0" smtClean="0"/>
              <a:t> service provider</a:t>
            </a:r>
          </a:p>
          <a:p>
            <a:pPr lvl="1"/>
            <a:r>
              <a:rPr lang="nl-NL" altLang="en-US" dirty="0" err="1" smtClean="0"/>
              <a:t>Improve</a:t>
            </a:r>
            <a:r>
              <a:rPr lang="nl-NL" altLang="en-US" dirty="0" smtClean="0"/>
              <a:t> </a:t>
            </a:r>
            <a:r>
              <a:rPr lang="nl-NL" altLang="en-US" dirty="0"/>
              <a:t>(private) </a:t>
            </a:r>
            <a:r>
              <a:rPr lang="nl-NL" altLang="en-US" dirty="0" err="1"/>
              <a:t>cost</a:t>
            </a:r>
            <a:r>
              <a:rPr lang="nl-NL" altLang="en-US" dirty="0"/>
              <a:t>-benefit ratio of </a:t>
            </a:r>
            <a:r>
              <a:rPr lang="nl-NL" altLang="en-US" dirty="0" err="1"/>
              <a:t>conservation</a:t>
            </a:r>
            <a:endParaRPr lang="nl-NL" altLang="en-US" dirty="0"/>
          </a:p>
          <a:p>
            <a:pPr marL="357188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400" dirty="0" smtClean="0"/>
              <a:t>(</a:t>
            </a:r>
            <a:r>
              <a:rPr lang="nl-NL" altLang="en-US" sz="2400" dirty="0" err="1" smtClean="0"/>
              <a:t>Almost</a:t>
            </a:r>
            <a:r>
              <a:rPr lang="nl-NL" altLang="en-US" sz="2400" dirty="0" smtClean="0"/>
              <a:t>) </a:t>
            </a:r>
            <a:r>
              <a:rPr lang="nl-NL" altLang="en-US" sz="2400" dirty="0" err="1" smtClean="0"/>
              <a:t>serious</a:t>
            </a:r>
            <a:r>
              <a:rPr lang="nl-NL" altLang="en-US" sz="2400" dirty="0" smtClean="0"/>
              <a:t> money – $20 </a:t>
            </a:r>
            <a:r>
              <a:rPr lang="nl-NL" altLang="en-US" sz="2400" dirty="0" err="1" smtClean="0"/>
              <a:t>bln</a:t>
            </a:r>
            <a:r>
              <a:rPr lang="nl-NL" altLang="en-US" sz="2400" dirty="0" smtClean="0"/>
              <a:t> per </a:t>
            </a:r>
            <a:r>
              <a:rPr lang="nl-NL" altLang="en-US" sz="2400" dirty="0" err="1" smtClean="0"/>
              <a:t>year</a:t>
            </a:r>
            <a:endParaRPr lang="nl-NL" altLang="en-US" sz="2400" dirty="0"/>
          </a:p>
          <a:p>
            <a:pPr marL="814388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100" dirty="0" smtClean="0"/>
              <a:t>Part </a:t>
            </a:r>
            <a:r>
              <a:rPr lang="nl-NL" altLang="en-US" sz="2100" dirty="0"/>
              <a:t>of </a:t>
            </a:r>
            <a:r>
              <a:rPr lang="nl-NL" altLang="en-US" sz="2100" dirty="0" err="1"/>
              <a:t>the</a:t>
            </a:r>
            <a:r>
              <a:rPr lang="nl-NL" altLang="en-US" sz="2100" dirty="0"/>
              <a:t> “Kyoto </a:t>
            </a:r>
            <a:r>
              <a:rPr lang="nl-NL" altLang="en-US" sz="2100" dirty="0" err="1"/>
              <a:t>process</a:t>
            </a:r>
            <a:r>
              <a:rPr lang="nl-NL" altLang="en-US" sz="2100" dirty="0"/>
              <a:t>”: </a:t>
            </a:r>
            <a:r>
              <a:rPr lang="nl-NL" altLang="en-US" sz="2100" dirty="0" smtClean="0"/>
              <a:t>REDD+</a:t>
            </a:r>
          </a:p>
          <a:p>
            <a:pPr marL="814388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100" dirty="0" err="1" smtClean="0"/>
              <a:t>Also</a:t>
            </a:r>
            <a:r>
              <a:rPr lang="nl-NL" altLang="en-US" sz="2100" dirty="0" smtClean="0"/>
              <a:t> </a:t>
            </a:r>
            <a:r>
              <a:rPr lang="nl-NL" altLang="en-US" sz="2100" dirty="0" err="1"/>
              <a:t>many</a:t>
            </a:r>
            <a:r>
              <a:rPr lang="nl-NL" altLang="en-US" sz="2100" dirty="0"/>
              <a:t> </a:t>
            </a:r>
            <a:r>
              <a:rPr lang="nl-NL" altLang="en-US" sz="2100" dirty="0" err="1"/>
              <a:t>unilateral</a:t>
            </a:r>
            <a:r>
              <a:rPr lang="nl-NL" altLang="en-US" sz="2100" dirty="0"/>
              <a:t> </a:t>
            </a:r>
            <a:r>
              <a:rPr lang="nl-NL" altLang="en-US" sz="2100" dirty="0" err="1"/>
              <a:t>initiatives</a:t>
            </a:r>
            <a:r>
              <a:rPr lang="nl-NL" altLang="en-US" sz="2100" dirty="0"/>
              <a:t> (Sweden, US)</a:t>
            </a:r>
          </a:p>
          <a:p>
            <a:pPr marL="357188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400" dirty="0" err="1"/>
              <a:t>Not</a:t>
            </a:r>
            <a:r>
              <a:rPr lang="nl-NL" altLang="en-US" sz="2400" dirty="0"/>
              <a:t> without issues/ </a:t>
            </a:r>
            <a:r>
              <a:rPr lang="nl-NL" altLang="en-US" sz="2400" dirty="0" err="1" smtClean="0"/>
              <a:t>challenges</a:t>
            </a:r>
            <a:r>
              <a:rPr lang="nl-NL" altLang="en-US" sz="2400" dirty="0" smtClean="0"/>
              <a:t>…</a:t>
            </a:r>
            <a:endParaRPr lang="nl-NL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7085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98784" y="1041891"/>
            <a:ext cx="4513664" cy="5080613"/>
          </a:xfrm>
        </p:spPr>
        <p:txBody>
          <a:bodyPr>
            <a:normAutofit lnSpcReduction="10000"/>
          </a:bodyPr>
          <a:lstStyle/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100" dirty="0" smtClean="0">
                <a:latin typeface="+mj-lt"/>
              </a:rPr>
              <a:t>Significant </a:t>
            </a:r>
            <a:r>
              <a:rPr lang="nl-NL" altLang="en-US" sz="2100" dirty="0" err="1" smtClean="0">
                <a:latin typeface="+mj-lt"/>
              </a:rPr>
              <a:t>difference</a:t>
            </a:r>
            <a:endParaRPr lang="nl-NL" altLang="en-US" sz="2100" dirty="0" smtClean="0">
              <a:latin typeface="+mj-lt"/>
            </a:endParaRP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000" dirty="0" err="1" smtClean="0">
                <a:latin typeface="+mj-lt"/>
              </a:rPr>
              <a:t>Not</a:t>
            </a:r>
            <a:r>
              <a:rPr lang="nl-NL" altLang="en-US" sz="2000" dirty="0" smtClean="0">
                <a:latin typeface="+mj-lt"/>
              </a:rPr>
              <a:t> </a:t>
            </a:r>
            <a:r>
              <a:rPr lang="nl-NL" altLang="en-US" sz="2000" dirty="0" err="1" smtClean="0">
                <a:latin typeface="+mj-lt"/>
              </a:rPr>
              <a:t>very</a:t>
            </a:r>
            <a:r>
              <a:rPr lang="nl-NL" altLang="en-US" sz="2000" dirty="0" smtClean="0">
                <a:latin typeface="+mj-lt"/>
              </a:rPr>
              <a:t> high </a:t>
            </a:r>
            <a:r>
              <a:rPr lang="nl-NL" altLang="en-US" sz="2000" dirty="0" err="1" smtClean="0">
                <a:latin typeface="+mj-lt"/>
              </a:rPr>
              <a:t>powered</a:t>
            </a:r>
            <a:endParaRPr lang="nl-NL" altLang="en-US" sz="2000" dirty="0" smtClean="0">
              <a:latin typeface="+mj-lt"/>
            </a:endParaRP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000" dirty="0"/>
              <a:t>True impact, or </a:t>
            </a:r>
            <a:r>
              <a:rPr lang="nl-NL" altLang="en-US" sz="2000" dirty="0" err="1"/>
              <a:t>fluke</a:t>
            </a:r>
            <a:r>
              <a:rPr lang="nl-NL" altLang="en-US" sz="2000" dirty="0"/>
              <a:t>?</a:t>
            </a:r>
            <a:endParaRPr lang="nl-NL" altLang="en-US" sz="2000" dirty="0" smtClean="0">
              <a:latin typeface="+mj-lt"/>
            </a:endParaRP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100" dirty="0" err="1" smtClean="0">
                <a:latin typeface="+mj-lt"/>
              </a:rPr>
              <a:t>Try</a:t>
            </a:r>
            <a:r>
              <a:rPr lang="nl-NL" altLang="en-US" sz="2100" dirty="0" smtClean="0">
                <a:latin typeface="+mj-lt"/>
              </a:rPr>
              <a:t> </a:t>
            </a:r>
            <a:r>
              <a:rPr lang="nl-NL" altLang="en-US" sz="2100" dirty="0" err="1" smtClean="0">
                <a:latin typeface="+mj-lt"/>
              </a:rPr>
              <a:t>to</a:t>
            </a:r>
            <a:r>
              <a:rPr lang="nl-NL" altLang="en-US" sz="2100" dirty="0" smtClean="0">
                <a:latin typeface="+mj-lt"/>
              </a:rPr>
              <a:t> </a:t>
            </a:r>
            <a:r>
              <a:rPr lang="nl-NL" altLang="en-US" sz="2100" dirty="0" err="1" smtClean="0">
                <a:latin typeface="+mj-lt"/>
              </a:rPr>
              <a:t>explain</a:t>
            </a:r>
            <a:r>
              <a:rPr lang="nl-NL" altLang="en-US" sz="2100" dirty="0" smtClean="0">
                <a:latin typeface="+mj-lt"/>
              </a:rPr>
              <a:t> survival </a:t>
            </a:r>
            <a:r>
              <a:rPr lang="nl-NL" altLang="en-US" sz="2100" dirty="0" err="1" smtClean="0">
                <a:latin typeface="+mj-lt"/>
              </a:rPr>
              <a:t>rates</a:t>
            </a:r>
            <a:r>
              <a:rPr lang="nl-NL" altLang="en-US" sz="2100" dirty="0" smtClean="0">
                <a:latin typeface="+mj-lt"/>
              </a:rPr>
              <a:t>:</a:t>
            </a: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000" dirty="0" smtClean="0">
                <a:latin typeface="+mj-lt"/>
              </a:rPr>
              <a:t>Expertise </a:t>
            </a:r>
            <a:r>
              <a:rPr lang="nl-NL" altLang="en-US" sz="2000" dirty="0" err="1" smtClean="0">
                <a:latin typeface="+mj-lt"/>
              </a:rPr>
              <a:t>matters</a:t>
            </a:r>
            <a:r>
              <a:rPr lang="nl-NL" altLang="en-US" sz="2000" dirty="0" smtClean="0">
                <a:latin typeface="+mj-lt"/>
              </a:rPr>
              <a:t> (“GGF”)</a:t>
            </a: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000" dirty="0" smtClean="0">
                <a:latin typeface="+mj-lt"/>
              </a:rPr>
              <a:t>But </a:t>
            </a:r>
            <a:r>
              <a:rPr lang="nl-NL" altLang="en-US" sz="2000" dirty="0" err="1" smtClean="0">
                <a:latin typeface="+mj-lt"/>
              </a:rPr>
              <a:t>also</a:t>
            </a:r>
            <a:r>
              <a:rPr lang="nl-NL" altLang="en-US" sz="2000" dirty="0" smtClean="0">
                <a:latin typeface="+mj-lt"/>
              </a:rPr>
              <a:t> </a:t>
            </a:r>
            <a:r>
              <a:rPr lang="nl-NL" altLang="en-US" sz="2000" dirty="0" err="1" smtClean="0">
                <a:latin typeface="+mj-lt"/>
              </a:rPr>
              <a:t>available</a:t>
            </a:r>
            <a:r>
              <a:rPr lang="nl-NL" altLang="en-US" sz="2000" dirty="0" smtClean="0">
                <a:latin typeface="+mj-lt"/>
              </a:rPr>
              <a:t> time </a:t>
            </a:r>
            <a:r>
              <a:rPr lang="nl-NL" altLang="en-US" sz="2000" dirty="0" err="1" smtClean="0">
                <a:latin typeface="+mj-lt"/>
              </a:rPr>
              <a:t>seems</a:t>
            </a:r>
            <a:r>
              <a:rPr lang="nl-NL" altLang="en-US" sz="2000" dirty="0" smtClean="0">
                <a:latin typeface="+mj-lt"/>
              </a:rPr>
              <a:t> </a:t>
            </a:r>
            <a:r>
              <a:rPr lang="nl-NL" altLang="en-US" sz="2000" dirty="0" err="1" smtClean="0">
                <a:latin typeface="+mj-lt"/>
              </a:rPr>
              <a:t>to</a:t>
            </a:r>
            <a:r>
              <a:rPr lang="nl-NL" altLang="en-US" sz="2000" dirty="0" smtClean="0">
                <a:latin typeface="+mj-lt"/>
              </a:rPr>
              <a:t> matter </a:t>
            </a:r>
          </a:p>
          <a:p>
            <a:pPr marL="1338263" lvl="4" indent="-1714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altLang="en-US" sz="2000" dirty="0" smtClean="0">
                <a:latin typeface="+mj-lt"/>
              </a:rPr>
              <a:t>Low opp. </a:t>
            </a:r>
            <a:r>
              <a:rPr lang="nl-NL" altLang="en-US" sz="2000" dirty="0" err="1" smtClean="0">
                <a:latin typeface="+mj-lt"/>
              </a:rPr>
              <a:t>costs</a:t>
            </a:r>
            <a:r>
              <a:rPr lang="nl-NL" altLang="en-US" sz="2000" dirty="0" smtClean="0">
                <a:latin typeface="+mj-lt"/>
              </a:rPr>
              <a:t> (</a:t>
            </a:r>
            <a:r>
              <a:rPr lang="nl-NL" altLang="en-US" sz="2000" dirty="0" err="1" smtClean="0">
                <a:latin typeface="+mj-lt"/>
              </a:rPr>
              <a:t>income</a:t>
            </a:r>
            <a:r>
              <a:rPr lang="nl-NL" altLang="en-US" sz="2000" dirty="0" smtClean="0">
                <a:latin typeface="+mj-lt"/>
              </a:rPr>
              <a:t>)</a:t>
            </a:r>
          </a:p>
          <a:p>
            <a:pPr marL="1338263" lvl="4" indent="-1714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altLang="en-US" sz="2000" dirty="0" err="1" smtClean="0">
                <a:latin typeface="+mj-lt"/>
              </a:rPr>
              <a:t>Ability</a:t>
            </a:r>
            <a:r>
              <a:rPr lang="nl-NL" altLang="en-US" sz="2000" dirty="0" smtClean="0">
                <a:latin typeface="+mj-lt"/>
              </a:rPr>
              <a:t> </a:t>
            </a:r>
            <a:r>
              <a:rPr lang="nl-NL" altLang="en-US" sz="2000" dirty="0" err="1" smtClean="0">
                <a:latin typeface="+mj-lt"/>
              </a:rPr>
              <a:t>to</a:t>
            </a:r>
            <a:r>
              <a:rPr lang="nl-NL" altLang="en-US" sz="2000" dirty="0" smtClean="0">
                <a:latin typeface="+mj-lt"/>
              </a:rPr>
              <a:t> </a:t>
            </a:r>
            <a:r>
              <a:rPr lang="nl-NL" altLang="en-US" sz="2000" dirty="0" err="1" smtClean="0">
                <a:latin typeface="+mj-lt"/>
              </a:rPr>
              <a:t>buy</a:t>
            </a:r>
            <a:r>
              <a:rPr lang="nl-NL" altLang="en-US" sz="2000" dirty="0" smtClean="0">
                <a:latin typeface="+mj-lt"/>
              </a:rPr>
              <a:t> help (assets)</a:t>
            </a: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100" dirty="0" err="1" smtClean="0">
                <a:latin typeface="+mj-lt"/>
              </a:rPr>
              <a:t>Social</a:t>
            </a:r>
            <a:r>
              <a:rPr lang="nl-NL" altLang="en-US" sz="2100" dirty="0" smtClean="0">
                <a:latin typeface="+mj-lt"/>
              </a:rPr>
              <a:t> prefs</a:t>
            </a: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000" dirty="0" smtClean="0"/>
              <a:t>are </a:t>
            </a:r>
            <a:r>
              <a:rPr lang="nl-NL" altLang="en-US" sz="2000" dirty="0" err="1" smtClean="0"/>
              <a:t>affected</a:t>
            </a:r>
            <a:r>
              <a:rPr lang="nl-NL" altLang="en-US" sz="2000" dirty="0" smtClean="0"/>
              <a:t> </a:t>
            </a:r>
            <a:r>
              <a:rPr lang="nl-NL" altLang="en-US" sz="2000" dirty="0" err="1" smtClean="0"/>
              <a:t>by</a:t>
            </a:r>
            <a:r>
              <a:rPr lang="nl-NL" altLang="en-US" sz="2000" dirty="0" smtClean="0"/>
              <a:t> </a:t>
            </a:r>
            <a:r>
              <a:rPr lang="nl-NL" altLang="en-US" sz="2000" dirty="0" err="1" smtClean="0"/>
              <a:t>treatm</a:t>
            </a:r>
            <a:r>
              <a:rPr lang="nl-NL" altLang="en-US" sz="2000" smtClean="0"/>
              <a:t>.</a:t>
            </a: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nl-NL" altLang="en-US" sz="2000" dirty="0" smtClean="0">
              <a:latin typeface="+mj-lt"/>
            </a:endParaRP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100" dirty="0" err="1" smtClean="0">
                <a:latin typeface="+mj-lt"/>
              </a:rPr>
              <a:t>Any</a:t>
            </a:r>
            <a:r>
              <a:rPr lang="nl-NL" altLang="en-US" sz="2100" dirty="0" smtClean="0">
                <a:latin typeface="+mj-lt"/>
              </a:rPr>
              <a:t> </a:t>
            </a:r>
            <a:r>
              <a:rPr lang="nl-NL" altLang="en-US" sz="2100" dirty="0" err="1" smtClean="0">
                <a:latin typeface="+mj-lt"/>
              </a:rPr>
              <a:t>evidence</a:t>
            </a:r>
            <a:r>
              <a:rPr lang="nl-NL" altLang="en-US" sz="2100" dirty="0" smtClean="0">
                <a:latin typeface="+mj-lt"/>
              </a:rPr>
              <a:t> of </a:t>
            </a:r>
            <a:r>
              <a:rPr lang="nl-NL" altLang="en-US" sz="2100" dirty="0" err="1" smtClean="0">
                <a:latin typeface="+mj-lt"/>
              </a:rPr>
              <a:t>bunching</a:t>
            </a:r>
            <a:r>
              <a:rPr lang="nl-NL" altLang="en-US" sz="2100" dirty="0" smtClean="0">
                <a:latin typeface="+mj-lt"/>
              </a:rPr>
              <a:t>…?</a:t>
            </a:r>
            <a:endParaRPr lang="nl-NL" altLang="en-US" sz="2400" dirty="0">
              <a:latin typeface="+mj-lt"/>
            </a:endParaRP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nl-NL" altLang="en-US" sz="2400" dirty="0">
              <a:latin typeface="+mj-lt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/>
          <a:p>
            <a:r>
              <a:rPr lang="nl-NL" altLang="en-US" dirty="0" err="1" smtClean="0"/>
              <a:t>Results</a:t>
            </a:r>
            <a:r>
              <a:rPr lang="nl-NL" altLang="en-US" dirty="0" smtClean="0"/>
              <a:t> (2)</a:t>
            </a:r>
            <a:endParaRPr lang="en-GB" altLang="en-US" dirty="0"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80FEC9E-3DDF-B446-8EC7-34A1F8DCA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880" y="1350415"/>
            <a:ext cx="5055032" cy="4772089"/>
          </a:xfrm>
          <a:prstGeom prst="rect">
            <a:avLst/>
          </a:prstGeom>
        </p:spPr>
      </p:pic>
      <p:pic>
        <p:nvPicPr>
          <p:cNvPr id="9" name="Picture 8" descr="tsc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435" y="6011863"/>
            <a:ext cx="80085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483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/>
          <a:p>
            <a:r>
              <a:rPr lang="nl-NL" altLang="en-US" dirty="0" err="1" smtClean="0"/>
              <a:t>Results</a:t>
            </a:r>
            <a:r>
              <a:rPr lang="nl-NL" altLang="en-US" dirty="0" smtClean="0"/>
              <a:t> (3)</a:t>
            </a:r>
            <a:endParaRPr lang="en-GB" altLang="en-US" dirty="0">
              <a:cs typeface="Arial" panose="020B0604020202020204" pitchFamily="34" charset="0"/>
            </a:endParaRPr>
          </a:p>
        </p:txBody>
      </p:sp>
      <p:pic>
        <p:nvPicPr>
          <p:cNvPr id="5" name="Picture 4" descr="tsc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435" y="6011863"/>
            <a:ext cx="80085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893" y="1041891"/>
            <a:ext cx="5116372" cy="3744592"/>
          </a:xfrm>
          <a:prstGeom prst="rect">
            <a:avLst/>
          </a:prstGeom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-207435" y="1041891"/>
            <a:ext cx="4274328" cy="508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2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  <a:defRPr sz="1900" kern="1200">
                <a:solidFill>
                  <a:schemeClr val="tx2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ern="1200">
                <a:solidFill>
                  <a:srgbClr val="003366"/>
                </a:solidFill>
                <a:latin typeface="ScalaSans"/>
                <a:ea typeface="ヒラギノ角ゴ Pro W3" pitchFamily="-109" charset="-128"/>
                <a:cs typeface="ScalaSan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ern="1200">
                <a:solidFill>
                  <a:srgbClr val="003366"/>
                </a:solidFill>
                <a:latin typeface="ScalaSans"/>
                <a:ea typeface="ヒラギノ角ゴ Pro W3" pitchFamily="-109" charset="-128"/>
                <a:cs typeface="Scala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400" dirty="0" err="1" smtClean="0">
                <a:latin typeface="+mj-lt"/>
              </a:rPr>
              <a:t>Mechanism</a:t>
            </a:r>
            <a:r>
              <a:rPr lang="nl-NL" altLang="en-US" sz="2400" dirty="0" smtClean="0">
                <a:latin typeface="+mj-lt"/>
              </a:rPr>
              <a:t>: </a:t>
            </a:r>
            <a:r>
              <a:rPr lang="nl-NL" altLang="en-US" sz="2400" dirty="0" err="1" smtClean="0">
                <a:latin typeface="+mj-lt"/>
              </a:rPr>
              <a:t>bunching</a:t>
            </a:r>
            <a:r>
              <a:rPr lang="nl-NL" altLang="en-US" sz="2400" dirty="0" smtClean="0">
                <a:latin typeface="+mj-lt"/>
              </a:rPr>
              <a:t> </a:t>
            </a:r>
            <a:r>
              <a:rPr lang="nl-NL" altLang="en-US" sz="2400" dirty="0" err="1" smtClean="0">
                <a:latin typeface="+mj-lt"/>
              </a:rPr>
              <a:t>just</a:t>
            </a:r>
            <a:r>
              <a:rPr lang="nl-NL" altLang="en-US" sz="2400" dirty="0" smtClean="0">
                <a:latin typeface="+mj-lt"/>
              </a:rPr>
              <a:t> </a:t>
            </a:r>
            <a:r>
              <a:rPr lang="nl-NL" altLang="en-US" sz="2400" dirty="0" err="1" smtClean="0">
                <a:latin typeface="+mj-lt"/>
              </a:rPr>
              <a:t>above</a:t>
            </a:r>
            <a:r>
              <a:rPr lang="nl-NL" altLang="en-US" sz="2400" dirty="0" smtClean="0">
                <a:latin typeface="+mj-lt"/>
              </a:rPr>
              <a:t> </a:t>
            </a:r>
            <a:r>
              <a:rPr lang="nl-NL" altLang="en-US" sz="2400" dirty="0" err="1" smtClean="0">
                <a:latin typeface="+mj-lt"/>
              </a:rPr>
              <a:t>threshold</a:t>
            </a:r>
            <a:r>
              <a:rPr lang="nl-NL" altLang="en-US" sz="2400" dirty="0" smtClean="0">
                <a:latin typeface="+mj-lt"/>
              </a:rPr>
              <a:t>?</a:t>
            </a: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latin typeface="+mj-lt"/>
              </a:rPr>
              <a:t>Not much evidence of bunching:</a:t>
            </a: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300" dirty="0" smtClean="0"/>
              <a:t>No </a:t>
            </a:r>
            <a:r>
              <a:rPr lang="nl-NL" altLang="en-US" sz="2300" dirty="0" err="1" smtClean="0"/>
              <a:t>clear</a:t>
            </a:r>
            <a:r>
              <a:rPr lang="nl-NL" altLang="en-US" sz="2300" dirty="0" smtClean="0"/>
              <a:t> </a:t>
            </a:r>
            <a:r>
              <a:rPr lang="nl-NL" altLang="en-US" sz="2300" dirty="0" err="1" smtClean="0"/>
              <a:t>bunching</a:t>
            </a:r>
            <a:r>
              <a:rPr lang="nl-NL" altLang="en-US" sz="2300" dirty="0" smtClean="0"/>
              <a:t> </a:t>
            </a:r>
            <a:r>
              <a:rPr lang="nl-NL" altLang="en-US" sz="2300" dirty="0" err="1" smtClean="0"/>
              <a:t>above</a:t>
            </a:r>
            <a:r>
              <a:rPr lang="nl-NL" altLang="en-US" sz="2300" dirty="0" smtClean="0"/>
              <a:t> </a:t>
            </a:r>
            <a:r>
              <a:rPr lang="nl-NL" altLang="en-US" sz="2300" dirty="0" err="1" smtClean="0"/>
              <a:t>thresholds</a:t>
            </a:r>
            <a:endParaRPr lang="nl-NL" altLang="en-US" sz="2300" dirty="0" smtClean="0"/>
          </a:p>
        </p:txBody>
      </p:sp>
      <p:grpSp>
        <p:nvGrpSpPr>
          <p:cNvPr id="12" name="Group 11"/>
          <p:cNvGrpSpPr/>
          <p:nvPr/>
        </p:nvGrpSpPr>
        <p:grpSpPr>
          <a:xfrm>
            <a:off x="6190574" y="1371600"/>
            <a:ext cx="2410079" cy="2554053"/>
            <a:chOff x="6190574" y="1371600"/>
            <a:chExt cx="2410079" cy="2554053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6190574" y="1371602"/>
              <a:ext cx="13252" cy="251249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7382073" y="1371600"/>
              <a:ext cx="13252" cy="251249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587401" y="1413162"/>
              <a:ext cx="13252" cy="251249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20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/>
          <a:p>
            <a:r>
              <a:rPr lang="nl-NL" altLang="en-US" dirty="0" err="1"/>
              <a:t>Results</a:t>
            </a:r>
            <a:r>
              <a:rPr lang="nl-NL" altLang="en-US" dirty="0"/>
              <a:t> (3)</a:t>
            </a:r>
            <a:endParaRPr lang="en-GB" altLang="en-US" dirty="0">
              <a:cs typeface="Arial" panose="020B0604020202020204" pitchFamily="34" charset="0"/>
            </a:endParaRPr>
          </a:p>
        </p:txBody>
      </p:sp>
      <p:pic>
        <p:nvPicPr>
          <p:cNvPr id="5" name="Picture 4" descr="tsc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435" y="6011863"/>
            <a:ext cx="80085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309" y="1041891"/>
            <a:ext cx="5117343" cy="3745312"/>
          </a:xfrm>
          <a:prstGeom prst="rect">
            <a:avLst/>
          </a:prstGeom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-207435" y="1041891"/>
            <a:ext cx="4274328" cy="508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2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  <a:defRPr sz="1900" kern="1200">
                <a:solidFill>
                  <a:schemeClr val="tx2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ern="1200">
                <a:solidFill>
                  <a:srgbClr val="003366"/>
                </a:solidFill>
                <a:latin typeface="ScalaSans"/>
                <a:ea typeface="ヒラギノ角ゴ Pro W3" pitchFamily="-109" charset="-128"/>
                <a:cs typeface="ScalaSan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ern="1200">
                <a:solidFill>
                  <a:srgbClr val="003366"/>
                </a:solidFill>
                <a:latin typeface="ScalaSans"/>
                <a:ea typeface="ヒラギノ角ゴ Pro W3" pitchFamily="-109" charset="-128"/>
                <a:cs typeface="Scala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400" dirty="0" err="1"/>
              <a:t>Mechanism</a:t>
            </a:r>
            <a:r>
              <a:rPr lang="nl-NL" altLang="en-US" sz="2400" dirty="0"/>
              <a:t>: </a:t>
            </a:r>
            <a:r>
              <a:rPr lang="nl-NL" altLang="en-US" sz="2400" dirty="0" err="1"/>
              <a:t>bunching</a:t>
            </a:r>
            <a:r>
              <a:rPr lang="nl-NL" altLang="en-US" sz="2400" dirty="0"/>
              <a:t> </a:t>
            </a:r>
            <a:r>
              <a:rPr lang="nl-NL" altLang="en-US" sz="2400" dirty="0" err="1"/>
              <a:t>just</a:t>
            </a:r>
            <a:r>
              <a:rPr lang="nl-NL" altLang="en-US" sz="2400" dirty="0"/>
              <a:t> </a:t>
            </a:r>
            <a:r>
              <a:rPr lang="nl-NL" altLang="en-US" sz="2400" dirty="0" err="1"/>
              <a:t>above</a:t>
            </a:r>
            <a:r>
              <a:rPr lang="nl-NL" altLang="en-US" sz="2400" dirty="0"/>
              <a:t> </a:t>
            </a:r>
            <a:r>
              <a:rPr lang="nl-NL" altLang="en-US" sz="2400" dirty="0" err="1"/>
              <a:t>threshold</a:t>
            </a:r>
            <a:r>
              <a:rPr lang="nl-NL" altLang="en-US" sz="2400" dirty="0"/>
              <a:t>?</a:t>
            </a: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Not much evidence of bunching</a:t>
            </a:r>
            <a:r>
              <a:rPr lang="en-US" sz="2400" dirty="0" smtClean="0"/>
              <a:t>:</a:t>
            </a: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300" dirty="0" smtClean="0"/>
              <a:t>No </a:t>
            </a:r>
            <a:r>
              <a:rPr lang="nl-NL" altLang="en-US" sz="2300" dirty="0" err="1"/>
              <a:t>clear</a:t>
            </a:r>
            <a:r>
              <a:rPr lang="nl-NL" altLang="en-US" sz="2300" dirty="0"/>
              <a:t> </a:t>
            </a:r>
            <a:r>
              <a:rPr lang="nl-NL" altLang="en-US" sz="2300" dirty="0" err="1"/>
              <a:t>bunching</a:t>
            </a:r>
            <a:r>
              <a:rPr lang="nl-NL" altLang="en-US" sz="2300" dirty="0"/>
              <a:t> </a:t>
            </a:r>
            <a:r>
              <a:rPr lang="nl-NL" altLang="en-US" sz="2300" dirty="0" err="1"/>
              <a:t>above</a:t>
            </a:r>
            <a:r>
              <a:rPr lang="nl-NL" altLang="en-US" sz="2300" dirty="0"/>
              <a:t> </a:t>
            </a:r>
            <a:r>
              <a:rPr lang="nl-NL" altLang="en-US" sz="2300" dirty="0" err="1"/>
              <a:t>thresholds</a:t>
            </a:r>
            <a:endParaRPr lang="nl-NL" altLang="en-US" sz="2300" dirty="0"/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dirty="0"/>
              <a:t>Pattern not much different than with linear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190574" y="1371600"/>
            <a:ext cx="2410079" cy="2554053"/>
            <a:chOff x="6190574" y="1371600"/>
            <a:chExt cx="2410079" cy="2554053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190574" y="1371602"/>
              <a:ext cx="13252" cy="251249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7382073" y="1371600"/>
              <a:ext cx="13252" cy="251249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587401" y="1413162"/>
              <a:ext cx="13252" cy="251249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-203615" y="5158475"/>
            <a:ext cx="9572901" cy="5105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2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  <a:defRPr sz="1900" kern="1200">
                <a:solidFill>
                  <a:schemeClr val="tx2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ern="1200">
                <a:solidFill>
                  <a:srgbClr val="003366"/>
                </a:solidFill>
                <a:latin typeface="ScalaSans"/>
                <a:ea typeface="ヒラギノ角ゴ Pro W3" pitchFamily="-109" charset="-128"/>
                <a:cs typeface="ScalaSan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ern="1200">
                <a:solidFill>
                  <a:srgbClr val="003366"/>
                </a:solidFill>
                <a:latin typeface="ScalaSans"/>
                <a:ea typeface="ヒラギノ角ゴ Pro W3" pitchFamily="-109" charset="-128"/>
                <a:cs typeface="Scala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400" dirty="0" err="1" smtClean="0"/>
              <a:t>Groups</a:t>
            </a:r>
            <a:r>
              <a:rPr lang="nl-NL" altLang="en-US" sz="2400" dirty="0" smtClean="0"/>
              <a:t> </a:t>
            </a:r>
            <a:r>
              <a:rPr lang="nl-NL" altLang="en-US" sz="2400" dirty="0" err="1" smtClean="0"/>
              <a:t>did</a:t>
            </a:r>
            <a:r>
              <a:rPr lang="nl-NL" altLang="en-US" sz="2400" dirty="0" smtClean="0"/>
              <a:t> </a:t>
            </a:r>
            <a:r>
              <a:rPr lang="nl-NL" altLang="en-US" sz="2400" dirty="0" err="1" smtClean="0"/>
              <a:t>not</a:t>
            </a:r>
            <a:r>
              <a:rPr lang="nl-NL" altLang="en-US" sz="2400" dirty="0" smtClean="0"/>
              <a:t> (manage </a:t>
            </a:r>
            <a:r>
              <a:rPr lang="nl-NL" altLang="en-US" sz="2400" dirty="0" err="1" smtClean="0"/>
              <a:t>to</a:t>
            </a:r>
            <a:r>
              <a:rPr lang="nl-NL" altLang="en-US" sz="2400" dirty="0" smtClean="0"/>
              <a:t>) </a:t>
            </a:r>
            <a:r>
              <a:rPr lang="nl-NL" altLang="en-US" sz="2400" dirty="0" err="1" smtClean="0"/>
              <a:t>coordinate</a:t>
            </a:r>
            <a:r>
              <a:rPr lang="nl-NL" altLang="en-US" sz="2400" dirty="0" smtClean="0"/>
              <a:t> on </a:t>
            </a:r>
            <a:r>
              <a:rPr lang="nl-NL" altLang="en-US" sz="2400" dirty="0" err="1" smtClean="0"/>
              <a:t>staying</a:t>
            </a:r>
            <a:r>
              <a:rPr lang="nl-NL" altLang="en-US" sz="2400" dirty="0" smtClean="0"/>
              <a:t> </a:t>
            </a:r>
            <a:r>
              <a:rPr lang="nl-NL" altLang="en-US" sz="2400" dirty="0" err="1" smtClean="0"/>
              <a:t>above</a:t>
            </a:r>
            <a:r>
              <a:rPr lang="nl-NL" altLang="en-US" sz="2400" dirty="0" smtClean="0"/>
              <a:t> </a:t>
            </a:r>
            <a:r>
              <a:rPr lang="nl-NL" altLang="en-US" sz="2400" dirty="0" err="1" smtClean="0"/>
              <a:t>thrhs</a:t>
            </a:r>
            <a:r>
              <a:rPr lang="nl-NL" altLang="en-US" sz="2400" dirty="0" smtClean="0"/>
              <a:t>.</a:t>
            </a: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300" dirty="0" err="1" smtClean="0"/>
              <a:t>because</a:t>
            </a:r>
            <a:r>
              <a:rPr lang="nl-NL" altLang="en-US" sz="2300" dirty="0" smtClean="0"/>
              <a:t> </a:t>
            </a:r>
            <a:r>
              <a:rPr lang="nl-NL" altLang="en-US" sz="2300" dirty="0" err="1" smtClean="0"/>
              <a:t>collecting</a:t>
            </a:r>
            <a:r>
              <a:rPr lang="nl-NL" altLang="en-US" sz="2300" dirty="0" smtClean="0"/>
              <a:t> information is a public </a:t>
            </a:r>
            <a:r>
              <a:rPr lang="nl-NL" altLang="en-US" sz="2300" dirty="0" err="1" smtClean="0"/>
              <a:t>good</a:t>
            </a:r>
            <a:r>
              <a:rPr lang="nl-NL" altLang="en-US" sz="2300" dirty="0" smtClean="0"/>
              <a:t> </a:t>
            </a:r>
            <a:r>
              <a:rPr lang="nl-NL" altLang="en-US" sz="2300" dirty="0" err="1" smtClean="0"/>
              <a:t>too</a:t>
            </a:r>
            <a:r>
              <a:rPr lang="nl-NL" altLang="en-US" sz="2300" smtClean="0"/>
              <a:t>?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9801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163961-6A88-4742-8655-07E6A88D7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B88383B-8ED7-A94B-8DF2-09A83AD99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72281"/>
            <a:ext cx="8527774" cy="467791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environmental problems, threshold payments are expected to improve outcomes (compared to linear </a:t>
            </a:r>
            <a:r>
              <a:rPr lang="en-US" dirty="0" err="1" smtClean="0"/>
              <a:t>paym</a:t>
            </a:r>
            <a:r>
              <a:rPr lang="en-US" dirty="0" smtClean="0"/>
              <a:t>.)</a:t>
            </a:r>
          </a:p>
          <a:p>
            <a:pPr lvl="1"/>
            <a:r>
              <a:rPr lang="en-US" dirty="0" smtClean="0"/>
              <a:t>Thresholds change the nature of the conservation game from a social dilemma into a cooperation game</a:t>
            </a:r>
          </a:p>
          <a:p>
            <a:r>
              <a:rPr lang="en-US" dirty="0" smtClean="0"/>
              <a:t>We find evidence of the opposite</a:t>
            </a:r>
          </a:p>
          <a:p>
            <a:pPr lvl="1"/>
            <a:r>
              <a:rPr lang="en-US" dirty="0" smtClean="0"/>
              <a:t>Linear payments yield better results</a:t>
            </a:r>
          </a:p>
          <a:p>
            <a:pPr lvl="2"/>
            <a:r>
              <a:rPr lang="en-US" dirty="0" smtClean="0"/>
              <a:t>Reason:</a:t>
            </a:r>
          </a:p>
          <a:p>
            <a:pPr lvl="3"/>
            <a:r>
              <a:rPr lang="en-US" dirty="0" smtClean="0"/>
              <a:t>Maintenance </a:t>
            </a:r>
            <a:r>
              <a:rPr lang="en-US" dirty="0"/>
              <a:t>groups are small enough for members to overcome the collective action </a:t>
            </a:r>
            <a:r>
              <a:rPr lang="en-US" dirty="0" smtClean="0"/>
              <a:t>problem</a:t>
            </a:r>
          </a:p>
          <a:p>
            <a:pPr lvl="3"/>
            <a:r>
              <a:rPr lang="en-US" dirty="0" smtClean="0"/>
              <a:t>But acquiring information about tree survival status is a collective action problem too!</a:t>
            </a:r>
          </a:p>
          <a:p>
            <a:pPr lvl="1"/>
            <a:r>
              <a:rPr lang="en-US" dirty="0" smtClean="0"/>
              <a:t>And threshold payment seem to negatively affect trustworthiness?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12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Introduction (2)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53369"/>
            <a:ext cx="8580783" cy="4677918"/>
          </a:xfrm>
        </p:spPr>
        <p:txBody>
          <a:bodyPr>
            <a:noAutofit/>
          </a:bodyPr>
          <a:lstStyle/>
          <a:p>
            <a:r>
              <a:rPr lang="en-US" altLang="en-US" dirty="0"/>
              <a:t>Not without issues/ challenges…:</a:t>
            </a:r>
          </a:p>
          <a:p>
            <a:pPr lvl="1"/>
            <a:r>
              <a:rPr lang="en-US" altLang="en-US" dirty="0"/>
              <a:t>Additionality, leakage </a:t>
            </a:r>
            <a:endParaRPr lang="en-US" altLang="en-US" dirty="0" smtClean="0"/>
          </a:p>
          <a:p>
            <a:pPr lvl="1"/>
            <a:r>
              <a:rPr lang="en-US" altLang="en-US" dirty="0" err="1" smtClean="0"/>
              <a:t>Pattanayak</a:t>
            </a:r>
            <a:r>
              <a:rPr lang="en-US" altLang="en-US" dirty="0" smtClean="0"/>
              <a:t> </a:t>
            </a:r>
            <a:r>
              <a:rPr lang="en-US" altLang="en-US" dirty="0"/>
              <a:t>et al. </a:t>
            </a:r>
            <a:r>
              <a:rPr lang="en-US" altLang="en-US" dirty="0" smtClean="0"/>
              <a:t>(2010): </a:t>
            </a:r>
            <a:r>
              <a:rPr lang="en-US" altLang="en-US" dirty="0"/>
              <a:t>“Results are highly divergent” </a:t>
            </a:r>
          </a:p>
          <a:p>
            <a:r>
              <a:rPr lang="en-US" altLang="en-US" dirty="0"/>
              <a:t>Still PES may be </a:t>
            </a:r>
            <a:r>
              <a:rPr lang="en-US" altLang="en-US" dirty="0" smtClean="0"/>
              <a:t>indispensable. Field-exp. evidence:</a:t>
            </a:r>
          </a:p>
          <a:p>
            <a:pPr lvl="1"/>
            <a:r>
              <a:rPr lang="en-US" altLang="en-US" dirty="0" smtClean="0"/>
              <a:t>PES </a:t>
            </a:r>
            <a:r>
              <a:rPr lang="en-US" altLang="en-US" dirty="0"/>
              <a:t>is </a:t>
            </a:r>
            <a:r>
              <a:rPr lang="en-US" altLang="en-US" dirty="0" smtClean="0"/>
              <a:t>effective:</a:t>
            </a:r>
            <a:endParaRPr lang="en-US" altLang="en-US" dirty="0"/>
          </a:p>
          <a:p>
            <a:pPr lvl="2"/>
            <a:r>
              <a:rPr lang="en-US" altLang="en-US" dirty="0" err="1" smtClean="0"/>
              <a:t>Jayachandran</a:t>
            </a:r>
            <a:r>
              <a:rPr lang="en-US" altLang="en-US" dirty="0" smtClean="0"/>
              <a:t> et al. (2017), Uganda:</a:t>
            </a:r>
          </a:p>
          <a:p>
            <a:pPr lvl="3"/>
            <a:r>
              <a:rPr lang="en-US" altLang="en-US" dirty="0"/>
              <a:t>2-5</a:t>
            </a:r>
            <a:r>
              <a:rPr lang="en-US" altLang="en-US" dirty="0" smtClean="0"/>
              <a:t>% deforestation among treated households, 7-10</a:t>
            </a:r>
            <a:r>
              <a:rPr lang="en-US" altLang="en-US" dirty="0"/>
              <a:t>% </a:t>
            </a:r>
            <a:r>
              <a:rPr lang="en-US" altLang="en-US" dirty="0" smtClean="0"/>
              <a:t>in control</a:t>
            </a:r>
          </a:p>
          <a:p>
            <a:pPr lvl="3"/>
            <a:r>
              <a:rPr lang="en-US" altLang="en-US" dirty="0" smtClean="0"/>
              <a:t>No evidence of leakage</a:t>
            </a:r>
          </a:p>
          <a:p>
            <a:pPr lvl="1"/>
            <a:r>
              <a:rPr lang="en-US" altLang="en-US" dirty="0" smtClean="0"/>
              <a:t>Unconditional payments may even be counterproductive</a:t>
            </a:r>
          </a:p>
          <a:p>
            <a:pPr lvl="2"/>
            <a:r>
              <a:rPr lang="en-US" altLang="en-US" dirty="0" err="1" smtClean="0"/>
              <a:t>Wilebore</a:t>
            </a:r>
            <a:r>
              <a:rPr lang="en-US" altLang="en-US" dirty="0" smtClean="0"/>
              <a:t> </a:t>
            </a:r>
            <a:r>
              <a:rPr lang="en-US" altLang="en-US" dirty="0"/>
              <a:t>et al. </a:t>
            </a:r>
            <a:r>
              <a:rPr lang="en-US" altLang="en-US" dirty="0" smtClean="0"/>
              <a:t>(2017), Sierra Leone:</a:t>
            </a:r>
          </a:p>
          <a:p>
            <a:pPr lvl="3"/>
            <a:r>
              <a:rPr lang="en-US" altLang="en-US" dirty="0" smtClean="0"/>
              <a:t>4% </a:t>
            </a:r>
            <a:r>
              <a:rPr lang="en-US" altLang="en-US" i="1" dirty="0" smtClean="0"/>
              <a:t>additional</a:t>
            </a:r>
            <a:r>
              <a:rPr lang="en-US" altLang="en-US" dirty="0" smtClean="0"/>
              <a:t> land clearance in treatment villages</a:t>
            </a:r>
            <a:endParaRPr lang="en-US" altLang="en-US" dirty="0"/>
          </a:p>
          <a:p>
            <a:r>
              <a:rPr lang="en-US" altLang="en-US" dirty="0" smtClean="0"/>
              <a:t>PES is a solution… for all forests on this planet?</a:t>
            </a:r>
            <a:endParaRPr lang="nl-NL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0735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Introduction (3)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26865"/>
            <a:ext cx="8580783" cy="4677918"/>
          </a:xfrm>
        </p:spPr>
        <p:txBody>
          <a:bodyPr>
            <a:noAutofit/>
          </a:bodyPr>
          <a:lstStyle/>
          <a:p>
            <a:r>
              <a:rPr lang="en-US" altLang="en-US" dirty="0" smtClean="0"/>
              <a:t>Can PES be </a:t>
            </a:r>
            <a:r>
              <a:rPr lang="en-US" altLang="en-US" dirty="0"/>
              <a:t>a </a:t>
            </a:r>
            <a:r>
              <a:rPr lang="en-US" altLang="en-US" dirty="0" smtClean="0"/>
              <a:t>solution for </a:t>
            </a:r>
            <a:r>
              <a:rPr lang="en-US" altLang="en-US" dirty="0"/>
              <a:t>all forests on this planet? </a:t>
            </a:r>
            <a:endParaRPr lang="en-US" altLang="en-US" dirty="0" smtClean="0"/>
          </a:p>
          <a:p>
            <a:pPr lvl="1"/>
            <a:r>
              <a:rPr lang="en-US" altLang="en-US" dirty="0" smtClean="0"/>
              <a:t>Bulk of the PES projects implemented thus far are among (predominantly) private land owners</a:t>
            </a:r>
            <a:endParaRPr lang="en-US" dirty="0"/>
          </a:p>
          <a:p>
            <a:pPr lvl="1"/>
            <a:r>
              <a:rPr lang="en-US" dirty="0" smtClean="0"/>
              <a:t>Large share of forests in developing countries are “state-owned”</a:t>
            </a:r>
          </a:p>
          <a:p>
            <a:pPr lvl="2"/>
            <a:r>
              <a:rPr lang="en-US" dirty="0" smtClean="0"/>
              <a:t>De facto common property resources</a:t>
            </a:r>
            <a:r>
              <a:rPr lang="en-US" altLang="en-US" dirty="0" smtClean="0"/>
              <a:t> </a:t>
            </a:r>
            <a:endParaRPr lang="en-US" altLang="en-US" dirty="0"/>
          </a:p>
          <a:p>
            <a:r>
              <a:rPr lang="en-US" altLang="en-US" dirty="0" smtClean="0"/>
              <a:t>Common property resources</a:t>
            </a:r>
          </a:p>
          <a:p>
            <a:pPr lvl="1"/>
            <a:r>
              <a:rPr lang="en-US" altLang="en-US" dirty="0" smtClean="0"/>
              <a:t>Challenge for conservation; free riding?</a:t>
            </a:r>
          </a:p>
          <a:p>
            <a:pPr lvl="1"/>
            <a:r>
              <a:rPr lang="en-US" altLang="en-US" dirty="0" smtClean="0"/>
              <a:t>Challenge for PES: collective payment is a public good too?</a:t>
            </a:r>
          </a:p>
          <a:p>
            <a:r>
              <a:rPr lang="en-US" altLang="en-US" dirty="0" smtClean="0"/>
              <a:t>Tragedy of the Commons: </a:t>
            </a:r>
          </a:p>
          <a:p>
            <a:pPr lvl="1"/>
            <a:r>
              <a:rPr lang="en-US" altLang="en-US" dirty="0" smtClean="0"/>
              <a:t>PES: introducing a new tragedy to solve the old one?</a:t>
            </a:r>
            <a:endParaRPr lang="nl-NL" altLang="en-US" sz="2100" dirty="0"/>
          </a:p>
        </p:txBody>
      </p:sp>
    </p:spTree>
    <p:extLst>
      <p:ext uri="{BB962C8B-B14F-4D97-AF65-F5344CB8AC3E}">
        <p14:creationId xmlns:p14="http://schemas.microsoft.com/office/powerpoint/2010/main" val="176596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Introduction (4)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53369"/>
            <a:ext cx="8580783" cy="4677918"/>
          </a:xfrm>
        </p:spPr>
        <p:txBody>
          <a:bodyPr>
            <a:noAutofit/>
          </a:bodyPr>
          <a:lstStyle/>
          <a:p>
            <a:r>
              <a:rPr lang="en-US" altLang="en-US" dirty="0" smtClean="0"/>
              <a:t>Collective PES is likely to be a social dilemma</a:t>
            </a:r>
          </a:p>
          <a:p>
            <a:pPr lvl="1"/>
            <a:r>
              <a:rPr lang="en-US" altLang="en-US" dirty="0" smtClean="0"/>
              <a:t>If payments are linear in environmental service provision</a:t>
            </a:r>
          </a:p>
          <a:p>
            <a:pPr lvl="2"/>
            <a:r>
              <a:rPr lang="en-US" altLang="en-US" dirty="0" smtClean="0"/>
              <a:t>E.g., if payments decrease linearly with deforestation</a:t>
            </a:r>
            <a:endParaRPr lang="en-US" dirty="0"/>
          </a:p>
          <a:p>
            <a:pPr lvl="1"/>
            <a:r>
              <a:rPr lang="en-US" dirty="0" smtClean="0"/>
              <a:t>But what if payments are threshold based?</a:t>
            </a:r>
          </a:p>
          <a:p>
            <a:pPr lvl="2"/>
            <a:r>
              <a:rPr lang="en-US" altLang="en-US" dirty="0" smtClean="0"/>
              <a:t>Community receives $X if deforestation &lt; threshold</a:t>
            </a:r>
          </a:p>
          <a:p>
            <a:pPr lvl="2"/>
            <a:r>
              <a:rPr lang="en-US" altLang="en-US" dirty="0"/>
              <a:t>Community receives </a:t>
            </a:r>
            <a:r>
              <a:rPr lang="en-US" altLang="en-US" dirty="0" smtClean="0"/>
              <a:t>$Y (&lt;&lt; $X) if threshold is crossed</a:t>
            </a:r>
            <a:endParaRPr lang="en-US" altLang="en-US" dirty="0"/>
          </a:p>
          <a:p>
            <a:r>
              <a:rPr lang="en-US" altLang="en-US" dirty="0" smtClean="0"/>
              <a:t>Thresholds change nature of the game from social dilemma to a coordination game</a:t>
            </a:r>
          </a:p>
          <a:p>
            <a:pPr lvl="1"/>
            <a:r>
              <a:rPr lang="en-US" altLang="en-US" sz="2100" dirty="0" smtClean="0"/>
              <a:t>Strong(</a:t>
            </a:r>
            <a:r>
              <a:rPr lang="en-US" altLang="en-US" sz="2100" dirty="0" err="1" smtClean="0"/>
              <a:t>er</a:t>
            </a:r>
            <a:r>
              <a:rPr lang="en-US" altLang="en-US" sz="2100" dirty="0" smtClean="0"/>
              <a:t>) </a:t>
            </a:r>
            <a:r>
              <a:rPr lang="en-US" altLang="en-US" sz="2100" i="1" dirty="0" smtClean="0"/>
              <a:t>private </a:t>
            </a:r>
            <a:r>
              <a:rPr lang="en-US" altLang="en-US" sz="2100" dirty="0" smtClean="0"/>
              <a:t>incentives to not cross the threshold</a:t>
            </a:r>
          </a:p>
          <a:p>
            <a:pPr lvl="1"/>
            <a:r>
              <a:rPr lang="en-US" altLang="en-US" sz="2100" i="1" dirty="0" smtClean="0"/>
              <a:t>Privately</a:t>
            </a:r>
            <a:r>
              <a:rPr lang="en-US" altLang="en-US" sz="2100" dirty="0" smtClean="0"/>
              <a:t> optimal to not cut additional tree if the private loss of passing the threshold (</a:t>
            </a:r>
            <a:r>
              <a:rPr lang="en-US" altLang="en-US" sz="2100" dirty="0" err="1" smtClean="0"/>
              <a:t>i.e</a:t>
            </a:r>
            <a:r>
              <a:rPr lang="en-US" altLang="en-US" sz="2100" dirty="0" smtClean="0"/>
              <a:t>, (X – Y)/N) is larger than the benefits of cutting the tree</a:t>
            </a:r>
            <a:endParaRPr lang="nl-NL" altLang="en-US" sz="2100" dirty="0"/>
          </a:p>
        </p:txBody>
      </p:sp>
    </p:spTree>
    <p:extLst>
      <p:ext uri="{BB962C8B-B14F-4D97-AF65-F5344CB8AC3E}">
        <p14:creationId xmlns:p14="http://schemas.microsoft.com/office/powerpoint/2010/main" val="243058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Introduction (5)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00361"/>
            <a:ext cx="8580783" cy="4677918"/>
          </a:xfrm>
        </p:spPr>
        <p:txBody>
          <a:bodyPr>
            <a:noAutofit/>
          </a:bodyPr>
          <a:lstStyle/>
          <a:p>
            <a:r>
              <a:rPr lang="en-US" altLang="en-US" dirty="0" smtClean="0"/>
              <a:t>This paper:</a:t>
            </a:r>
          </a:p>
          <a:p>
            <a:pPr lvl="1"/>
            <a:r>
              <a:rPr lang="en-US" altLang="en-US" dirty="0" smtClean="0"/>
              <a:t>Test whether threshold payments outperform linear payments</a:t>
            </a:r>
          </a:p>
          <a:p>
            <a:pPr lvl="2"/>
            <a:r>
              <a:rPr lang="en-US" altLang="en-US" dirty="0" smtClean="0"/>
              <a:t>Reforestation, as opposed to deforestation</a:t>
            </a:r>
          </a:p>
          <a:p>
            <a:pPr lvl="1"/>
            <a:r>
              <a:rPr lang="en-US" altLang="en-US" dirty="0" smtClean="0"/>
              <a:t>Implemented in 11 forests in Burkina Faso</a:t>
            </a:r>
          </a:p>
          <a:p>
            <a:pPr lvl="2"/>
            <a:r>
              <a:rPr lang="en-US" altLang="en-US" dirty="0" smtClean="0"/>
              <a:t>33 “</a:t>
            </a:r>
            <a:r>
              <a:rPr lang="en-US" altLang="en-US" dirty="0" err="1" smtClean="0"/>
              <a:t>subforests</a:t>
            </a:r>
            <a:r>
              <a:rPr lang="en-US" altLang="en-US" dirty="0" smtClean="0"/>
              <a:t>” in total -- blocks</a:t>
            </a:r>
          </a:p>
          <a:p>
            <a:pPr lvl="2"/>
            <a:r>
              <a:rPr lang="en-US" altLang="en-US" dirty="0" smtClean="0"/>
              <a:t>Reforestation in two plots in every block, </a:t>
            </a:r>
            <a:r>
              <a:rPr lang="en-US" altLang="en-US" dirty="0" smtClean="0"/>
              <a:t>1 linear, 1 threshold</a:t>
            </a:r>
            <a:endParaRPr lang="en-US" dirty="0"/>
          </a:p>
          <a:p>
            <a:pPr lvl="1"/>
            <a:r>
              <a:rPr lang="en-US" altLang="en-US" dirty="0" smtClean="0"/>
              <a:t>Outcome variables of interest: </a:t>
            </a:r>
          </a:p>
          <a:p>
            <a:pPr lvl="2"/>
            <a:r>
              <a:rPr lang="en-US" altLang="en-US" dirty="0" smtClean="0"/>
              <a:t>survival rate of the trees planted</a:t>
            </a:r>
          </a:p>
          <a:p>
            <a:pPr lvl="2"/>
            <a:r>
              <a:rPr lang="en-US" altLang="en-US" dirty="0" smtClean="0"/>
              <a:t>impact of the mechanism </a:t>
            </a:r>
            <a:r>
              <a:rPr lang="en-US" altLang="en-US" dirty="0" smtClean="0"/>
              <a:t>on social </a:t>
            </a:r>
            <a:r>
              <a:rPr lang="en-US" altLang="en-US" dirty="0" err="1" smtClean="0"/>
              <a:t>prefs</a:t>
            </a:r>
            <a:r>
              <a:rPr lang="en-US" altLang="en-US" dirty="0" smtClean="0"/>
              <a:t> </a:t>
            </a:r>
            <a:r>
              <a:rPr lang="en-US" altLang="en-US" dirty="0" smtClean="0"/>
              <a:t>(e.g., trustworthiness)</a:t>
            </a:r>
          </a:p>
          <a:p>
            <a:r>
              <a:rPr lang="en-US" altLang="en-US" dirty="0" smtClean="0"/>
              <a:t>Success depends on</a:t>
            </a:r>
          </a:p>
          <a:p>
            <a:pPr lvl="1"/>
            <a:r>
              <a:rPr lang="en-US" altLang="en-US" dirty="0" smtClean="0"/>
              <a:t>extent to which collective action problem can be overcome</a:t>
            </a:r>
          </a:p>
          <a:p>
            <a:pPr lvl="1"/>
            <a:r>
              <a:rPr lang="en-US" altLang="en-US" dirty="0" smtClean="0"/>
              <a:t>but information is important too?</a:t>
            </a:r>
          </a:p>
        </p:txBody>
      </p:sp>
    </p:spTree>
    <p:extLst>
      <p:ext uri="{BB962C8B-B14F-4D97-AF65-F5344CB8AC3E}">
        <p14:creationId xmlns:p14="http://schemas.microsoft.com/office/powerpoint/2010/main" val="3428573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C1A4F33-A0D6-4F9C-A507-FE5B23165B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566" y="3521730"/>
            <a:ext cx="1442301" cy="21634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0DC7552-C4A8-4F70-B9DB-F3083B2B37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560" y="3521730"/>
            <a:ext cx="1360637" cy="21653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35D35CBC-A9DB-42F3-9172-AA1611E17F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566" y="1100772"/>
            <a:ext cx="2861035" cy="2300965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198" y="900361"/>
            <a:ext cx="5877341" cy="4677918"/>
          </a:xfrm>
        </p:spPr>
        <p:txBody>
          <a:bodyPr>
            <a:noAutofit/>
          </a:bodyPr>
          <a:lstStyle/>
          <a:p>
            <a:r>
              <a:rPr lang="en-US" altLang="en-US" dirty="0" smtClean="0"/>
              <a:t>Aug 2017: Tree planting</a:t>
            </a:r>
          </a:p>
          <a:p>
            <a:pPr lvl="1"/>
            <a:r>
              <a:rPr lang="en-US" altLang="en-US" sz="2000" dirty="0" smtClean="0"/>
              <a:t>On degraded land within </a:t>
            </a:r>
            <a:r>
              <a:rPr lang="en-US" altLang="en-US" sz="2000" dirty="0" err="1" smtClean="0"/>
              <a:t>gazetted</a:t>
            </a:r>
            <a:r>
              <a:rPr lang="en-US" altLang="en-US" sz="2000" dirty="0" smtClean="0"/>
              <a:t> forests</a:t>
            </a:r>
          </a:p>
          <a:p>
            <a:pPr lvl="1"/>
            <a:r>
              <a:rPr lang="en-US" altLang="en-US" sz="2000" dirty="0" smtClean="0"/>
              <a:t>Remove dead leafs, dig hole, plant sapling</a:t>
            </a:r>
          </a:p>
          <a:p>
            <a:pPr lvl="1"/>
            <a:r>
              <a:rPr lang="en-US" altLang="en-US" sz="2000" dirty="0" smtClean="0"/>
              <a:t>Voluntary participation, private payment per tree planted</a:t>
            </a:r>
          </a:p>
          <a:p>
            <a:pPr lvl="2"/>
            <a:r>
              <a:rPr lang="en-US" altLang="en-US" dirty="0" smtClean="0"/>
              <a:t>33,547 trees planted</a:t>
            </a:r>
          </a:p>
          <a:p>
            <a:r>
              <a:rPr lang="en-US" altLang="en-US" dirty="0" smtClean="0"/>
              <a:t>Nov 2017: start maintenance</a:t>
            </a:r>
            <a:endParaRPr lang="en-US" altLang="en-US" dirty="0"/>
          </a:p>
          <a:p>
            <a:pPr lvl="1"/>
            <a:r>
              <a:rPr lang="en-US" altLang="en-US" dirty="0"/>
              <a:t>Linear payments, or thresholds</a:t>
            </a:r>
          </a:p>
          <a:p>
            <a:pPr lvl="1"/>
            <a:r>
              <a:rPr lang="en-US" altLang="en-US" dirty="0"/>
              <a:t>Random selection &amp; treatment allocation </a:t>
            </a:r>
          </a:p>
          <a:p>
            <a:pPr lvl="1"/>
            <a:r>
              <a:rPr lang="en-US" altLang="en-US" dirty="0"/>
              <a:t>5 individuals &amp; (about) 400 trees per plot, two plots per block, 33 </a:t>
            </a:r>
            <a:r>
              <a:rPr lang="en-US" altLang="en-US" dirty="0" smtClean="0"/>
              <a:t>blocks</a:t>
            </a:r>
          </a:p>
          <a:p>
            <a:r>
              <a:rPr lang="en-US" altLang="en-US" dirty="0" smtClean="0"/>
              <a:t>May 2018: measuring survival rates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/>
          <a:p>
            <a:r>
              <a:rPr lang="fr-FR" dirty="0" smtClean="0"/>
              <a:t>2. Design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246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198" y="887109"/>
            <a:ext cx="6314663" cy="4677918"/>
          </a:xfrm>
        </p:spPr>
        <p:txBody>
          <a:bodyPr>
            <a:noAutofit/>
          </a:bodyPr>
          <a:lstStyle/>
          <a:p>
            <a:r>
              <a:rPr lang="en-US" altLang="en-US" dirty="0" smtClean="0"/>
              <a:t>Linear payments</a:t>
            </a:r>
          </a:p>
          <a:p>
            <a:pPr lvl="1"/>
            <a:r>
              <a:rPr lang="en-US" altLang="en-US" dirty="0" smtClean="0"/>
              <a:t>Group receives 350 FCFA (= $0.62 ) per tree still alive in May 2018</a:t>
            </a:r>
          </a:p>
          <a:p>
            <a:pPr lvl="1"/>
            <a:r>
              <a:rPr lang="en-US" altLang="en-US" dirty="0" smtClean="0"/>
              <a:t>Every group member receives 1/5</a:t>
            </a:r>
            <a:r>
              <a:rPr lang="en-US" altLang="en-US" baseline="30000" dirty="0" smtClean="0"/>
              <a:t>th</a:t>
            </a:r>
            <a:endParaRPr lang="en-US" altLang="en-US" dirty="0" smtClean="0"/>
          </a:p>
          <a:p>
            <a:pPr marL="981075" lvl="2" indent="-173038"/>
            <a:r>
              <a:rPr lang="en-US" altLang="en-US" dirty="0" smtClean="0"/>
              <a:t>Every dead trees costs her 70 FCFA (= $0.12)</a:t>
            </a:r>
          </a:p>
          <a:p>
            <a:r>
              <a:rPr lang="en-US" altLang="en-US" dirty="0" smtClean="0"/>
              <a:t>Threshold payments</a:t>
            </a:r>
          </a:p>
          <a:p>
            <a:pPr lvl="1"/>
            <a:r>
              <a:rPr lang="en-US" altLang="en-US" dirty="0" smtClean="0"/>
              <a:t>Group receives </a:t>
            </a:r>
          </a:p>
          <a:p>
            <a:pPr marL="981075" lvl="2" indent="-173038"/>
            <a:r>
              <a:rPr lang="en-US" altLang="en-US" dirty="0" smtClean="0"/>
              <a:t>135,000 FCFA (= $ 238) if # trees alive ≥ 400</a:t>
            </a:r>
          </a:p>
          <a:p>
            <a:pPr marL="981075" lvl="2" indent="-173038"/>
            <a:r>
              <a:rPr lang="en-US" altLang="en-US" dirty="0" smtClean="0"/>
              <a:t>105,000 FCFA (= $ 185) if </a:t>
            </a:r>
            <a:r>
              <a:rPr lang="en-US" altLang="en-US" dirty="0"/>
              <a:t># trees alive ≥ </a:t>
            </a:r>
            <a:r>
              <a:rPr lang="en-US" altLang="en-US" dirty="0" smtClean="0"/>
              <a:t>300</a:t>
            </a:r>
          </a:p>
          <a:p>
            <a:pPr marL="981075" lvl="2" indent="-173038"/>
            <a:r>
              <a:rPr lang="en-US" altLang="en-US" dirty="0" smtClean="0"/>
              <a:t>… 15,000 FCF </a:t>
            </a:r>
            <a:r>
              <a:rPr lang="en-US" altLang="en-US" dirty="0"/>
              <a:t>(= $ </a:t>
            </a:r>
            <a:r>
              <a:rPr lang="en-US" altLang="en-US" dirty="0" smtClean="0"/>
              <a:t>26)  if </a:t>
            </a:r>
            <a:r>
              <a:rPr lang="en-US" altLang="en-US" dirty="0"/>
              <a:t># trees alive </a:t>
            </a:r>
            <a:r>
              <a:rPr lang="en-US" altLang="en-US" dirty="0" smtClean="0"/>
              <a:t>&lt; 100</a:t>
            </a:r>
            <a:endParaRPr lang="en-US" altLang="en-US" dirty="0"/>
          </a:p>
          <a:p>
            <a:pPr lvl="1"/>
            <a:r>
              <a:rPr lang="en-US" altLang="en-US" dirty="0" smtClean="0"/>
              <a:t>Individual group member receives 1/5</a:t>
            </a:r>
            <a:r>
              <a:rPr lang="en-US" altLang="en-US" baseline="30000" dirty="0" smtClean="0"/>
              <a:t>th</a:t>
            </a:r>
            <a:endParaRPr lang="en-US" altLang="en-US" dirty="0" smtClean="0"/>
          </a:p>
          <a:p>
            <a:pPr marL="981075" lvl="2" indent="-173038"/>
            <a:r>
              <a:rPr lang="en-US" altLang="en-US" dirty="0" smtClean="0"/>
              <a:t>Crossing thresholds costs her 6000 (= $10.60)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0" t="7796" r="29010" b="10944"/>
          <a:stretch/>
        </p:blipFill>
        <p:spPr>
          <a:xfrm>
            <a:off x="6771861" y="3080296"/>
            <a:ext cx="2220313" cy="26982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49AD2454-1B99-9941-AFB9-58ADEB5340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567" t="29416" r="6147" b="19465"/>
          <a:stretch/>
        </p:blipFill>
        <p:spPr>
          <a:xfrm>
            <a:off x="7134286" y="1116731"/>
            <a:ext cx="1818511" cy="1867884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/>
          <a:p>
            <a:r>
              <a:rPr lang="fr-FR" dirty="0" smtClean="0"/>
              <a:t>Design (2)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522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911" y="1106037"/>
            <a:ext cx="4367611" cy="2256626"/>
          </a:xfrm>
        </p:spPr>
        <p:txBody>
          <a:bodyPr>
            <a:noAutofit/>
          </a:bodyPr>
          <a:lstStyle/>
          <a:p>
            <a:r>
              <a:rPr lang="fr-FR" dirty="0" err="1"/>
              <a:t>Checking</a:t>
            </a:r>
            <a:r>
              <a:rPr lang="fr-FR" dirty="0"/>
              <a:t> </a:t>
            </a:r>
            <a:r>
              <a:rPr lang="fr-FR" dirty="0" err="1"/>
              <a:t>survival</a:t>
            </a:r>
            <a:r>
              <a:rPr lang="fr-FR" dirty="0"/>
              <a:t> rates:</a:t>
            </a:r>
          </a:p>
          <a:p>
            <a:pPr lvl="1"/>
            <a:r>
              <a:rPr lang="en-US" dirty="0" smtClean="0"/>
              <a:t>Using Collector App to find </a:t>
            </a:r>
            <a:r>
              <a:rPr lang="en-US" dirty="0"/>
              <a:t>back the trees in the order they were planted last </a:t>
            </a:r>
            <a:r>
              <a:rPr lang="en-US" dirty="0" smtClean="0"/>
              <a:t>year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Design (3)</a:t>
            </a:r>
            <a:endParaRPr lang="fr-FR" dirty="0"/>
          </a:p>
        </p:txBody>
      </p:sp>
      <p:pic>
        <p:nvPicPr>
          <p:cNvPr id="7" name="Picture 2" descr="ii_jhuxy2r02_163b7b4771f879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844" y="3517889"/>
            <a:ext cx="2509555" cy="2243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AC76E21-8F5F-014A-AB7B-D5B3537643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l="41928" t="70258" r="18063" b="5495"/>
          <a:stretch/>
        </p:blipFill>
        <p:spPr>
          <a:xfrm>
            <a:off x="6090966" y="991839"/>
            <a:ext cx="2501480" cy="2425683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3840462" y="3517889"/>
            <a:ext cx="1969898" cy="2405192"/>
            <a:chOff x="3840462" y="3517889"/>
            <a:chExt cx="1969898" cy="2405192"/>
          </a:xfrm>
        </p:grpSpPr>
        <p:pic>
          <p:nvPicPr>
            <p:cNvPr id="8" name="Picture 2" descr="https://lh3.googleusercontent.com/MyjIBbOBhJUxpuTndPBo07vEDD5deL8F18q4gZEvIuP9suX8raqq5RSd_IH9F7_QRjJdHqmeAVHLRJ99moX9Q2G908vGv2FM18JSdWmU46mX4tE8P_tA3N5Yg6otTiRml3EdYCDJ-eLuPUNFY2_B8SAj5Y3r1mS1t538aaU3lbfVaKzmRf6KNwMZWxftg5L9bVJBSiRJdc96BChaHhm4449-7-Oy8l428-jdeoNlKCLgdetJ64dEMwSLF2Qt-917mjV4qh5Axz51ZoW_MPuxBsjNGTxHwRhhLslD9fMgy6_7Bfs6MKRZXsMvWfS85a-q1jcMD2suN9vW_vyKFo8xaL214lCsSCR0H3AdHGU5LR2zLi4VWoSECYkm5FWNWkUAlkUJ8oAMHVdLvnL5BjmikeWPn4jtAB9Oo9c93w88I9rVUlYFcx-HkKsd3KbZaSqwalrHTyb-4QeHneJqebOBeJpOmxXxINIBuxfSg5SrJULufTdVNzT1XOzmtjmJ12dSwq2vU9N6dChZodGtqp_1N3TgDY7-W9OOVO3ScAbvQ1lXHDjul-JAi4A6P3GNJhnd0k097xoxTMxtmt5h_mr4YBXJ3mqvCE6y2ZcKvdJfHK3gbqEZBIXL_19ywNY3zkk=w550-h733-n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6946" y="3517889"/>
              <a:ext cx="1683414" cy="2243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3840462" y="3517889"/>
              <a:ext cx="731538" cy="2405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6084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_TilburgUniversity">
  <a:themeElements>
    <a:clrScheme name="Universiteit van Tilburg">
      <a:dk1>
        <a:sysClr val="windowText" lastClr="000000"/>
      </a:dk1>
      <a:lt1>
        <a:sysClr val="window" lastClr="FFFFFF"/>
      </a:lt1>
      <a:dk2>
        <a:srgbClr val="003366"/>
      </a:dk2>
      <a:lt2>
        <a:srgbClr val="EEECE1"/>
      </a:lt2>
      <a:accent1>
        <a:srgbClr val="CC9933"/>
      </a:accent1>
      <a:accent2>
        <a:srgbClr val="339900"/>
      </a:accent2>
      <a:accent3>
        <a:srgbClr val="C3BCB2"/>
      </a:accent3>
      <a:accent4>
        <a:srgbClr val="008EC6"/>
      </a:accent4>
      <a:accent5>
        <a:srgbClr val="D9BC74"/>
      </a:accent5>
      <a:accent6>
        <a:srgbClr val="66CC33"/>
      </a:accent6>
      <a:hlink>
        <a:srgbClr val="003366"/>
      </a:hlink>
      <a:folHlink>
        <a:srgbClr val="CC9933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blipFill rotWithShape="0">
          <a:blip xmlns:r="http://schemas.openxmlformats.org/officeDocument/2006/relationships" r:embed="rId1"/>
          <a:stretch>
            <a:fillRect l="-324" r="-1294" b="-13636"/>
          </a:stretch>
        </a:blipFill>
      </a:spPr>
      <a:bodyPr/>
      <a:lstStyle>
        <a:defPPr>
          <a:defRPr>
            <a:noFill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_TilburgUniversity</Template>
  <TotalTime>20268</TotalTime>
  <Words>1188</Words>
  <Application>Microsoft Office PowerPoint</Application>
  <PresentationFormat>On-screen Show (4:3)</PresentationFormat>
  <Paragraphs>215</Paragraphs>
  <Slides>23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ScalaSans</vt:lpstr>
      <vt:lpstr>Times New Roman</vt:lpstr>
      <vt:lpstr>ヒラギノ角ゴ Pro W3</vt:lpstr>
      <vt:lpstr>_TilburgUniversity</vt:lpstr>
      <vt:lpstr>PowerPoint Presentation</vt:lpstr>
      <vt:lpstr>1. Introduction</vt:lpstr>
      <vt:lpstr>Introduction (2)</vt:lpstr>
      <vt:lpstr>Introduction (3)</vt:lpstr>
      <vt:lpstr>Introduction (4)</vt:lpstr>
      <vt:lpstr>Introduction (5)</vt:lpstr>
      <vt:lpstr>2. Design</vt:lpstr>
      <vt:lpstr>Design (2)</vt:lpstr>
      <vt:lpstr>Design (3)</vt:lpstr>
      <vt:lpstr>Design (3)</vt:lpstr>
      <vt:lpstr>Design (4)</vt:lpstr>
      <vt:lpstr>Design (5)</vt:lpstr>
      <vt:lpstr>4. Results</vt:lpstr>
      <vt:lpstr>4. Results</vt:lpstr>
      <vt:lpstr>4. Results</vt:lpstr>
      <vt:lpstr>4. Results</vt:lpstr>
      <vt:lpstr>4. Results</vt:lpstr>
      <vt:lpstr>Results (2)</vt:lpstr>
      <vt:lpstr>Results (2)</vt:lpstr>
      <vt:lpstr>Results (2)</vt:lpstr>
      <vt:lpstr>Results (3)</vt:lpstr>
      <vt:lpstr>Results (3)</vt:lpstr>
      <vt:lpstr>5. Conclusion</vt:lpstr>
    </vt:vector>
  </TitlesOfParts>
  <Company>UvT Repro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Yvonne Janssens</dc:creator>
  <cp:lastModifiedBy>Daan van Soest</cp:lastModifiedBy>
  <cp:revision>1072</cp:revision>
  <cp:lastPrinted>2016-09-07T15:16:22Z</cp:lastPrinted>
  <dcterms:created xsi:type="dcterms:W3CDTF">2010-09-16T14:43:45Z</dcterms:created>
  <dcterms:modified xsi:type="dcterms:W3CDTF">2018-09-19T07:45:57Z</dcterms:modified>
</cp:coreProperties>
</file>